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5"/>
  </p:normalViewPr>
  <p:slideViewPr>
    <p:cSldViewPr snapToGrid="0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45240" y="1379160"/>
            <a:ext cx="10387800" cy="50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GB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Panellist Position</a:t>
            </a:r>
            <a:endParaRPr lang="en-GB" sz="2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br>
              <a:rPr dirty="0"/>
            </a:b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The Complexities of Modern Cloud and the Impact on Compliance</a:t>
            </a:r>
            <a:endParaRPr lang="en-GB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GB" sz="1500" b="1" strike="noStrike" spc="-1" dirty="0">
                <a:solidFill>
                  <a:srgbClr val="323130"/>
                </a:solidFill>
                <a:latin typeface="Calibri"/>
                <a:ea typeface="DejaVu Sans"/>
              </a:rPr>
              <a:t>Bob Duncan</a:t>
            </a:r>
            <a:r>
              <a:rPr lang="en-GB" sz="1500" b="0" strike="noStrike" spc="-1" dirty="0">
                <a:solidFill>
                  <a:srgbClr val="323130"/>
                </a:solidFill>
                <a:latin typeface="Calibri"/>
                <a:ea typeface="DejaVu Sans"/>
              </a:rPr>
              <a:t>, University of Aberdeen, </a:t>
            </a:r>
            <a:r>
              <a:rPr lang="en-GB" sz="1500" b="1" strike="noStrike" spc="-1" dirty="0">
                <a:solidFill>
                  <a:srgbClr val="323130"/>
                </a:solidFill>
                <a:latin typeface="Calibri"/>
                <a:ea typeface="DejaVu Sans"/>
              </a:rPr>
              <a:t>bobduncan@abdn.ac.uk</a:t>
            </a:r>
            <a:endParaRPr lang="en-GB" sz="15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5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Cloud security </a:t>
            </a:r>
            <a:endParaRPr lang="en-GB" sz="1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Corporate compliance</a:t>
            </a:r>
            <a:endParaRPr lang="en-GB" sz="1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Blockchain and the forensic trail</a:t>
            </a:r>
            <a:endParaRPr lang="en-GB" sz="1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Accountability </a:t>
            </a:r>
            <a:endParaRPr lang="en-GB" sz="1800" b="0" strike="noStrike" spc="-1" dirty="0">
              <a:latin typeface="Arial"/>
            </a:endParaRPr>
          </a:p>
          <a:p>
            <a:pPr marL="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n-GB" sz="1800" b="0" strike="noStrike" spc="-1" dirty="0">
              <a:latin typeface="Arial"/>
            </a:endParaRPr>
          </a:p>
          <a:p>
            <a:pPr indent="-22788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IoT security is hard to balance due to complexity and untrained users</a:t>
            </a: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indent="-22788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Removing a need for centralized control of security is an opportunity for distributed systems</a:t>
            </a: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FF0000"/>
                </a:solidFill>
                <a:latin typeface="Wingdings"/>
                <a:ea typeface="DejaVu Sans"/>
              </a:rPr>
              <a:t></a:t>
            </a: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Autonomous Systems require Autonomous Security</a:t>
            </a:r>
            <a:endParaRPr lang="en-GB" sz="1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n-GB" sz="1400" b="0" strike="noStrike" spc="-1" dirty="0">
              <a:latin typeface="Arial"/>
            </a:endParaRPr>
          </a:p>
        </p:txBody>
      </p:sp>
      <p:pic>
        <p:nvPicPr>
          <p:cNvPr id="39" name="Picture 4"/>
          <p:cNvPicPr/>
          <p:nvPr/>
        </p:nvPicPr>
        <p:blipFill>
          <a:blip r:embed="rId4"/>
          <a:srcRect l="81197" t="11785" r="1045" b="70862"/>
          <a:stretch/>
        </p:blipFill>
        <p:spPr>
          <a:xfrm>
            <a:off x="345240" y="121320"/>
            <a:ext cx="11730960" cy="114696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1561680" y="195840"/>
            <a:ext cx="9171360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Panel 4</a:t>
            </a:r>
            <a:endParaRPr lang="en-GB" sz="1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Cloud Technologies: Connected and Unconnected, yet Processing</a:t>
            </a:r>
            <a:br/>
            <a:r>
              <a:rPr lang="en-GB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(cloud technological impact, service reliability, challenges for data and processes, trusted and secured environments, etc.)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9864000" y="130680"/>
            <a:ext cx="20876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Computation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World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2020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531720" y="3106080"/>
            <a:ext cx="806976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" name="Picture 4"/>
          <p:cNvPicPr/>
          <p:nvPr/>
        </p:nvPicPr>
        <p:blipFill>
          <a:blip r:embed="rId5"/>
          <a:stretch/>
        </p:blipFill>
        <p:spPr>
          <a:xfrm>
            <a:off x="9927000" y="2520000"/>
            <a:ext cx="2050560" cy="2088000"/>
          </a:xfrm>
          <a:prstGeom prst="rect">
            <a:avLst/>
          </a:prstGeom>
          <a:ln>
            <a:noFill/>
          </a:ln>
        </p:spPr>
      </p:pic>
      <p:pic>
        <p:nvPicPr>
          <p:cNvPr id="44" name="Picture 6"/>
          <p:cNvPicPr/>
          <p:nvPr/>
        </p:nvPicPr>
        <p:blipFill>
          <a:blip r:embed="rId6"/>
          <a:stretch/>
        </p:blipFill>
        <p:spPr>
          <a:xfrm>
            <a:off x="531720" y="85680"/>
            <a:ext cx="1218960" cy="121896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125FD4-4773-A740-BC49-D79D67197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45706" y="1379160"/>
            <a:ext cx="11606400" cy="50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GB" sz="3600" spc="-1" dirty="0">
                <a:latin typeface="Arial"/>
              </a:rPr>
              <a:t>Compliance with legislation and regulation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n-GB" sz="3600" spc="-1" dirty="0">
              <a:latin typeface="Arial"/>
            </a:endParaRP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solidFill>
                  <a:prstClr val="black"/>
                </a:solidFill>
                <a:latin typeface="Arial"/>
              </a:rPr>
              <a:t>Cloud users are accountable to the legislative and regulatory authorities for ensuring they can demonstrate compliance</a:t>
            </a: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solidFill>
                  <a:prstClr val="black"/>
                </a:solidFill>
                <a:latin typeface="Arial"/>
              </a:rPr>
              <a:t>Cloud users cannot ‘pass the buck’ to service providers as an excuse for any failures or shortcomings</a:t>
            </a: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b="0" strike="noStrike" spc="-1" dirty="0">
                <a:solidFill>
                  <a:prstClr val="black"/>
                </a:solidFill>
                <a:latin typeface="Arial"/>
              </a:rPr>
              <a:t>Using a complex cloud service structure could make compliance far less transparent, which can lead to issues with the regulators</a:t>
            </a: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solidFill>
                  <a:prstClr val="black"/>
                </a:solidFill>
                <a:latin typeface="Arial"/>
              </a:rPr>
              <a:t>Cloud users who get it wrong are likely to face punitive action by the regulators, especially if they are negligent</a:t>
            </a:r>
            <a:endParaRPr lang="en-GB" sz="36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n-GB" sz="3600" b="0" strike="noStrike" spc="-1" dirty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en-GB" b="0" strike="noStrike" spc="-1" dirty="0">
              <a:latin typeface="Arial"/>
            </a:endParaRPr>
          </a:p>
        </p:txBody>
      </p:sp>
      <p:pic>
        <p:nvPicPr>
          <p:cNvPr id="39" name="Picture 4"/>
          <p:cNvPicPr/>
          <p:nvPr/>
        </p:nvPicPr>
        <p:blipFill>
          <a:blip r:embed="rId4"/>
          <a:srcRect l="81197" t="11785" r="1045" b="70862"/>
          <a:stretch/>
        </p:blipFill>
        <p:spPr>
          <a:xfrm>
            <a:off x="345240" y="121320"/>
            <a:ext cx="11606400" cy="114696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1561680" y="195840"/>
            <a:ext cx="9171360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Panel 4</a:t>
            </a:r>
            <a:endParaRPr lang="en-GB" sz="1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Cloud Technologies: Connected and Unconnected, yet Processing</a:t>
            </a:r>
            <a:br/>
            <a:r>
              <a:rPr lang="en-GB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(cloud technological impact, service reliability, challenges for data and processes, trusted and secured environments, etc.)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9864000" y="130680"/>
            <a:ext cx="20876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Computation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World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2020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531720" y="3106080"/>
            <a:ext cx="806976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6"/>
          <p:cNvPicPr/>
          <p:nvPr/>
        </p:nvPicPr>
        <p:blipFill>
          <a:blip r:embed="rId5"/>
          <a:stretch/>
        </p:blipFill>
        <p:spPr>
          <a:xfrm>
            <a:off x="531720" y="85680"/>
            <a:ext cx="1218960" cy="1218960"/>
          </a:xfrm>
          <a:prstGeom prst="rect">
            <a:avLst/>
          </a:prstGeom>
          <a:ln>
            <a:noFill/>
          </a:ln>
        </p:spPr>
      </p:pic>
      <p:sp>
        <p:nvSpPr>
          <p:cNvPr id="3" name="CustomShape 4">
            <a:extLst>
              <a:ext uri="{FF2B5EF4-FFF2-40B4-BE49-F238E27FC236}">
                <a16:creationId xmlns:a16="http://schemas.microsoft.com/office/drawing/2014/main" id="{C6958732-27B2-423F-9572-322E1318364C}"/>
              </a:ext>
            </a:extLst>
          </p:cNvPr>
          <p:cNvSpPr/>
          <p:nvPr/>
        </p:nvSpPr>
        <p:spPr>
          <a:xfrm>
            <a:off x="684120" y="3258480"/>
            <a:ext cx="806976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232A4C-6FED-B647-BD9D-669D7C116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41"/>
    </mc:Choice>
    <mc:Fallback>
      <p:transition spd="slow" advTm="87541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45706" y="1379160"/>
            <a:ext cx="11606400" cy="50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GB" sz="3600" b="0" strike="noStrike" spc="-1" dirty="0">
                <a:latin typeface="Arial"/>
              </a:rPr>
              <a:t>Outline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b="0" strike="noStrike" spc="-1" dirty="0">
                <a:latin typeface="Arial"/>
              </a:rPr>
              <a:t>Cloud Technologies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Connected and Unconnected, yet Processing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technological impact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Service reliability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Challenges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Data and processes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Trusted and secured environments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Compliance with legislation and regulation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en-GB" b="0" strike="noStrike" spc="-1" dirty="0">
              <a:latin typeface="Arial"/>
            </a:endParaRPr>
          </a:p>
        </p:txBody>
      </p:sp>
      <p:pic>
        <p:nvPicPr>
          <p:cNvPr id="39" name="Picture 4"/>
          <p:cNvPicPr/>
          <p:nvPr/>
        </p:nvPicPr>
        <p:blipFill>
          <a:blip r:embed="rId4"/>
          <a:srcRect l="81197" t="11785" r="1045" b="70862"/>
          <a:stretch/>
        </p:blipFill>
        <p:spPr>
          <a:xfrm>
            <a:off x="345240" y="121320"/>
            <a:ext cx="11606400" cy="114696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1561680" y="195840"/>
            <a:ext cx="9171360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Panel 4</a:t>
            </a:r>
            <a:endParaRPr lang="en-GB" sz="1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Cloud Technologies: Connected and Unconnected, yet Processing</a:t>
            </a:r>
            <a:br/>
            <a:r>
              <a:rPr lang="en-GB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(cloud technological impact, service reliability, challenges for data and processes, trusted and secured environments, etc.)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9864000" y="130680"/>
            <a:ext cx="20876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Computation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World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2020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531720" y="3106080"/>
            <a:ext cx="806976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6"/>
          <p:cNvPicPr/>
          <p:nvPr/>
        </p:nvPicPr>
        <p:blipFill>
          <a:blip r:embed="rId5"/>
          <a:stretch/>
        </p:blipFill>
        <p:spPr>
          <a:xfrm>
            <a:off x="531720" y="85680"/>
            <a:ext cx="1218960" cy="121896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89BF2C-73CF-774A-A346-893102A1A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5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04"/>
    </mc:Choice>
    <mc:Fallback>
      <p:transition spd="slow" advTm="51404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45706" y="1379160"/>
            <a:ext cx="11606400" cy="50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GB" sz="3600" b="0" strike="noStrike" spc="-1" dirty="0">
                <a:latin typeface="Arial"/>
              </a:rPr>
              <a:t>Cloud Technologies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n-GB" sz="3600" b="0" strike="noStrike" spc="-1" dirty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started as a simple suite of outsourced tools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IaaS, PaaS or SaaS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Service reliability was reasonable, security and privacy less so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Now we have more things as a Service than can possibly fit on this page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We can even have a cloud of clouds as a Service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What started as three simple either/or options is now a mixture of combinations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With included and excluded components, this equals more </a:t>
            </a:r>
            <a:r>
              <a:rPr lang="en-GB" sz="2400" spc="-1" dirty="0" err="1">
                <a:latin typeface="Arial"/>
              </a:rPr>
              <a:t>comlpexity</a:t>
            </a:r>
            <a:endParaRPr lang="en-GB" sz="2400" spc="-1" dirty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en-GB" b="0" strike="noStrike" spc="-1" dirty="0">
              <a:latin typeface="Arial"/>
            </a:endParaRPr>
          </a:p>
        </p:txBody>
      </p:sp>
      <p:pic>
        <p:nvPicPr>
          <p:cNvPr id="39" name="Picture 4"/>
          <p:cNvPicPr/>
          <p:nvPr/>
        </p:nvPicPr>
        <p:blipFill>
          <a:blip r:embed="rId4"/>
          <a:srcRect l="81197" t="11785" r="1045" b="70862"/>
          <a:stretch/>
        </p:blipFill>
        <p:spPr>
          <a:xfrm>
            <a:off x="345240" y="121320"/>
            <a:ext cx="11606400" cy="114696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1561680" y="195840"/>
            <a:ext cx="9171360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Panel 4</a:t>
            </a:r>
            <a:endParaRPr lang="en-GB" sz="1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Cloud Technologies: Connected and Unconnected, yet Processing</a:t>
            </a:r>
            <a:br/>
            <a:r>
              <a:rPr lang="en-GB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(cloud technological impact, service reliability, challenges for data and processes, trusted and secured environments, etc.)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9864000" y="130680"/>
            <a:ext cx="20876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Computation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World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2020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531720" y="3106080"/>
            <a:ext cx="806976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6"/>
          <p:cNvPicPr/>
          <p:nvPr/>
        </p:nvPicPr>
        <p:blipFill>
          <a:blip r:embed="rId5"/>
          <a:stretch/>
        </p:blipFill>
        <p:spPr>
          <a:xfrm>
            <a:off x="531720" y="85680"/>
            <a:ext cx="1218960" cy="121896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B2AE25-9706-6045-951F-A7406A656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0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624"/>
    </mc:Choice>
    <mc:Fallback>
      <p:transition spd="slow" advTm="273624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45706" y="1379160"/>
            <a:ext cx="11606400" cy="50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GB" sz="3600" spc="-1" dirty="0">
                <a:latin typeface="Arial"/>
              </a:rPr>
              <a:t>Connected and Unconnected, yet Processing</a:t>
            </a:r>
            <a:endParaRPr lang="en-GB" sz="3600" b="0" strike="noStrike" spc="-1" dirty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can be permanently connected, and processing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can be occasionally connected, and processing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can incorporate remote processing of data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can incorporate intermittent connections for data processing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can do in-cloud processing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can store in-cloud, or can use external storage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can do connection by-request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can do any permutation of these</a:t>
            </a:r>
          </a:p>
        </p:txBody>
      </p:sp>
      <p:pic>
        <p:nvPicPr>
          <p:cNvPr id="39" name="Picture 4"/>
          <p:cNvPicPr/>
          <p:nvPr/>
        </p:nvPicPr>
        <p:blipFill>
          <a:blip r:embed="rId4"/>
          <a:srcRect l="81197" t="11785" r="1045" b="70862"/>
          <a:stretch/>
        </p:blipFill>
        <p:spPr>
          <a:xfrm>
            <a:off x="345240" y="121320"/>
            <a:ext cx="11606400" cy="114696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1561680" y="195840"/>
            <a:ext cx="9171360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Panel 4</a:t>
            </a:r>
            <a:endParaRPr lang="en-GB" sz="1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Cloud Technologies: Connected and Unconnected, yet Processing</a:t>
            </a:r>
            <a:br/>
            <a:r>
              <a:rPr lang="en-GB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(cloud technological impact, service reliability, challenges for data and processes, trusted and secured environments, etc.)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9864000" y="130680"/>
            <a:ext cx="20876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Computation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World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2020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531720" y="3106080"/>
            <a:ext cx="806976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6"/>
          <p:cNvPicPr/>
          <p:nvPr/>
        </p:nvPicPr>
        <p:blipFill>
          <a:blip r:embed="rId5"/>
          <a:stretch/>
        </p:blipFill>
        <p:spPr>
          <a:xfrm>
            <a:off x="531720" y="85680"/>
            <a:ext cx="1218960" cy="121896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DC5A63-24BB-6C42-9FE5-0EAC90186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9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24"/>
    </mc:Choice>
    <mc:Fallback>
      <p:transition spd="slow" advTm="103924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45706" y="1379160"/>
            <a:ext cx="11606400" cy="50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GB" sz="3600" spc="-1" dirty="0">
                <a:latin typeface="Arial"/>
              </a:rPr>
              <a:t>Cloud technological impact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n-GB" sz="3600" b="0" strike="noStrike" spc="-1" dirty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offers rapid spooling up of new technology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offers major reductions in capital investment requirements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can offer major reductions in the need for large premises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can offer high flexibility in change for new markets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Cloud offers fast expanding </a:t>
            </a:r>
            <a:r>
              <a:rPr lang="en-GB" sz="2400" spc="-1" dirty="0" err="1">
                <a:latin typeface="Arial"/>
              </a:rPr>
              <a:t>startups</a:t>
            </a:r>
            <a:r>
              <a:rPr lang="en-GB" sz="2400" spc="-1" dirty="0">
                <a:latin typeface="Arial"/>
              </a:rPr>
              <a:t> the ability to complete with global corporates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en-GB" b="0" strike="noStrike" spc="-1" dirty="0">
              <a:latin typeface="Arial"/>
            </a:endParaRPr>
          </a:p>
        </p:txBody>
      </p:sp>
      <p:pic>
        <p:nvPicPr>
          <p:cNvPr id="39" name="Picture 4"/>
          <p:cNvPicPr/>
          <p:nvPr/>
        </p:nvPicPr>
        <p:blipFill>
          <a:blip r:embed="rId4"/>
          <a:srcRect l="81197" t="11785" r="1045" b="70862"/>
          <a:stretch/>
        </p:blipFill>
        <p:spPr>
          <a:xfrm>
            <a:off x="345240" y="121320"/>
            <a:ext cx="11606400" cy="114696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1561680" y="195840"/>
            <a:ext cx="9171360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Panel 4</a:t>
            </a:r>
            <a:endParaRPr lang="en-GB" sz="1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Cloud Technologies: Connected and Unconnected, yet Processing</a:t>
            </a:r>
            <a:br/>
            <a:r>
              <a:rPr lang="en-GB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(cloud technological impact, service reliability, challenges for data and processes, trusted and secured environments, etc.)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9864000" y="130680"/>
            <a:ext cx="20876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Computation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World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2020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531720" y="3106080"/>
            <a:ext cx="806976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6"/>
          <p:cNvPicPr/>
          <p:nvPr/>
        </p:nvPicPr>
        <p:blipFill>
          <a:blip r:embed="rId5"/>
          <a:stretch/>
        </p:blipFill>
        <p:spPr>
          <a:xfrm>
            <a:off x="531720" y="85680"/>
            <a:ext cx="1218960" cy="121896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0BB7BD-9DC8-7E4F-87C0-5FEBAB3B7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2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224"/>
    </mc:Choice>
    <mc:Fallback>
      <p:transition spd="slow" advTm="150224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45706" y="1379160"/>
            <a:ext cx="11606400" cy="50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GB" sz="3600" spc="-1" dirty="0">
                <a:latin typeface="Arial"/>
              </a:rPr>
              <a:t>Service reliability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n-GB" sz="3600" b="0" strike="noStrike" spc="-1" dirty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Service reliability was the initial major selling point for cloud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That is still high, where one service provider is delivering the service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When multiple service companies are involved, this can be compromised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This can lead to slackness in some service providers “It wasn’t my fault, it was these other companies who did not …”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On the plus side, those offering poor service tend not to be in business for long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On the other hand, if you are relying on their service and get poor reliability….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en-GB" b="0" strike="noStrike" spc="-1" dirty="0">
              <a:latin typeface="Arial"/>
            </a:endParaRPr>
          </a:p>
        </p:txBody>
      </p:sp>
      <p:pic>
        <p:nvPicPr>
          <p:cNvPr id="39" name="Picture 4"/>
          <p:cNvPicPr/>
          <p:nvPr/>
        </p:nvPicPr>
        <p:blipFill>
          <a:blip r:embed="rId4"/>
          <a:srcRect l="81197" t="11785" r="1045" b="70862"/>
          <a:stretch/>
        </p:blipFill>
        <p:spPr>
          <a:xfrm>
            <a:off x="345240" y="121320"/>
            <a:ext cx="11606400" cy="114696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1561680" y="195840"/>
            <a:ext cx="9171360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Panel 4</a:t>
            </a:r>
            <a:endParaRPr lang="en-GB" sz="1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Cloud Technologies: Connected and Unconnected, yet Processing</a:t>
            </a:r>
            <a:br/>
            <a:r>
              <a:rPr lang="en-GB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(cloud technological impact, service reliability, challenges for data and processes, trusted and secured environments, etc.)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9864000" y="130680"/>
            <a:ext cx="20876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Computation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World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2020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531720" y="3106080"/>
            <a:ext cx="806976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6"/>
          <p:cNvPicPr/>
          <p:nvPr/>
        </p:nvPicPr>
        <p:blipFill>
          <a:blip r:embed="rId5"/>
          <a:stretch/>
        </p:blipFill>
        <p:spPr>
          <a:xfrm>
            <a:off x="531720" y="85680"/>
            <a:ext cx="1218960" cy="121896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E7FFF3-13FF-344D-A749-4B8723781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92"/>
    </mc:Choice>
    <mc:Fallback>
      <p:transition spd="slow" advTm="75592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45706" y="1379160"/>
            <a:ext cx="11606400" cy="50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GB" sz="3600" spc="-1" dirty="0">
                <a:latin typeface="Arial"/>
              </a:rPr>
              <a:t>Challenges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n-GB" sz="3600" b="0" strike="noStrike" spc="-1" dirty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Dealing with the complexities on offer can be challenging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Coping with multiple service providers can lead to issues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Ensuring proper security and privacy can still be a challenge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Proper accountability where multiple service providers are involved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Keeping track of data collected can be a problem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The more complex your setup is, the more challenges you have 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en-GB" sz="2400" spc="-1" dirty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en-GB" b="0" strike="noStrike" spc="-1" dirty="0">
              <a:latin typeface="Arial"/>
            </a:endParaRPr>
          </a:p>
        </p:txBody>
      </p:sp>
      <p:pic>
        <p:nvPicPr>
          <p:cNvPr id="39" name="Picture 4"/>
          <p:cNvPicPr/>
          <p:nvPr/>
        </p:nvPicPr>
        <p:blipFill>
          <a:blip r:embed="rId4"/>
          <a:srcRect l="81197" t="11785" r="1045" b="70862"/>
          <a:stretch/>
        </p:blipFill>
        <p:spPr>
          <a:xfrm>
            <a:off x="345240" y="121320"/>
            <a:ext cx="11606400" cy="114696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1561680" y="195840"/>
            <a:ext cx="9171360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Panel 4</a:t>
            </a:r>
            <a:endParaRPr lang="en-GB" sz="1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Cloud Technologies: Connected and Unconnected, yet Processing</a:t>
            </a:r>
            <a:br/>
            <a:r>
              <a:rPr lang="en-GB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(cloud technological impact, service reliability, challenges for data and processes, trusted and secured environments, etc.)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9864000" y="130680"/>
            <a:ext cx="20876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Computation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World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2020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531720" y="3106080"/>
            <a:ext cx="806976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6"/>
          <p:cNvPicPr/>
          <p:nvPr/>
        </p:nvPicPr>
        <p:blipFill>
          <a:blip r:embed="rId5"/>
          <a:stretch/>
        </p:blipFill>
        <p:spPr>
          <a:xfrm>
            <a:off x="531720" y="85680"/>
            <a:ext cx="1218960" cy="121896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68508D-6A42-DA48-A9CC-78F972603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96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41"/>
    </mc:Choice>
    <mc:Fallback>
      <p:transition spd="slow" advTm="117041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45706" y="1379160"/>
            <a:ext cx="11606400" cy="50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GB" sz="3600" spc="-1" dirty="0">
                <a:latin typeface="Arial"/>
              </a:rPr>
              <a:t>Data and processes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n-GB" sz="3600" b="0" strike="noStrike" spc="-1" dirty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Data is at the core of compliance with legislation and regulation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Once multiple service providers are involved, this needs proper control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With non-permanent connections, keeping proper track of the data is hard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Keeping track of processes that are both in-cloud and external is also hard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The more complexity that is possible = the more challenging it all becomes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en-GB" b="0" strike="noStrike" spc="-1" dirty="0">
              <a:latin typeface="Arial"/>
            </a:endParaRPr>
          </a:p>
        </p:txBody>
      </p:sp>
      <p:pic>
        <p:nvPicPr>
          <p:cNvPr id="39" name="Picture 4"/>
          <p:cNvPicPr/>
          <p:nvPr/>
        </p:nvPicPr>
        <p:blipFill>
          <a:blip r:embed="rId4"/>
          <a:srcRect l="81197" t="11785" r="1045" b="70862"/>
          <a:stretch/>
        </p:blipFill>
        <p:spPr>
          <a:xfrm>
            <a:off x="345240" y="121320"/>
            <a:ext cx="11606400" cy="114696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1561680" y="195840"/>
            <a:ext cx="9171360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Panel 4</a:t>
            </a:r>
            <a:endParaRPr lang="en-GB" sz="1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Cloud Technologies: Connected and Unconnected, yet Processing</a:t>
            </a:r>
            <a:br/>
            <a:r>
              <a:rPr lang="en-GB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(cloud technological impact, service reliability, challenges for data and processes, trusted and secured environments, etc.)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9864000" y="130680"/>
            <a:ext cx="20876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Computation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World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2020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531720" y="3106080"/>
            <a:ext cx="806976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6"/>
          <p:cNvPicPr/>
          <p:nvPr/>
        </p:nvPicPr>
        <p:blipFill>
          <a:blip r:embed="rId5"/>
          <a:stretch/>
        </p:blipFill>
        <p:spPr>
          <a:xfrm>
            <a:off x="531720" y="85680"/>
            <a:ext cx="1218960" cy="121896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C2CF91-117B-1E4C-AD1F-25C0533D5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6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03"/>
    </mc:Choice>
    <mc:Fallback>
      <p:transition spd="slow" advTm="68003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45706" y="1379160"/>
            <a:ext cx="11606400" cy="50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GB" sz="1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GB" sz="3600" spc="-1" dirty="0">
                <a:latin typeface="Arial"/>
              </a:rPr>
              <a:t>Trusted and secured environments</a:t>
            </a: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en-GB" sz="3600" b="0" strike="noStrike" spc="-1" dirty="0">
              <a:latin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Large service providers are usually very ‘switched on’ on as far as trust and security are concerned, typically less so for smaller service providers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Usually very well documented in the service level agreement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They must be accountable for their actions, without ‘get-out’ clauses in the service level agreements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en-GB" sz="2400" spc="-1" dirty="0">
                <a:latin typeface="Arial"/>
              </a:rPr>
              <a:t>Again, this is fundamental to the ability for the cloud user to achieve compliance with the relevant legislation and regulation</a:t>
            </a:r>
          </a:p>
          <a:p>
            <a:pPr marL="285750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en-GB" b="0" strike="noStrike" spc="-1" dirty="0">
              <a:latin typeface="Arial"/>
            </a:endParaRPr>
          </a:p>
        </p:txBody>
      </p:sp>
      <p:pic>
        <p:nvPicPr>
          <p:cNvPr id="39" name="Picture 4"/>
          <p:cNvPicPr/>
          <p:nvPr/>
        </p:nvPicPr>
        <p:blipFill>
          <a:blip r:embed="rId4"/>
          <a:srcRect l="81197" t="11785" r="1045" b="70862"/>
          <a:stretch/>
        </p:blipFill>
        <p:spPr>
          <a:xfrm>
            <a:off x="345240" y="121320"/>
            <a:ext cx="11606400" cy="1146960"/>
          </a:xfrm>
          <a:prstGeom prst="rect">
            <a:avLst/>
          </a:prstGeom>
          <a:ln>
            <a:noFill/>
          </a:ln>
        </p:spPr>
      </p:pic>
      <p:sp>
        <p:nvSpPr>
          <p:cNvPr id="40" name="CustomShape 2"/>
          <p:cNvSpPr/>
          <p:nvPr/>
        </p:nvSpPr>
        <p:spPr>
          <a:xfrm>
            <a:off x="1561680" y="195840"/>
            <a:ext cx="9171360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Panel 4</a:t>
            </a:r>
            <a:endParaRPr lang="en-GB" sz="1800" b="0" strike="noStrike" spc="-1"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Cloud Technologies: Connected and Unconnected, yet Processing</a:t>
            </a:r>
            <a:br/>
            <a:r>
              <a:rPr lang="en-GB" sz="1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(cloud technological impact, service reliability, challenges for data and processes, trusted and secured environments, etc.)</a:t>
            </a:r>
            <a:endParaRPr lang="en-GB" sz="1400" b="0" strike="noStrike" spc="-1"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9864000" y="130680"/>
            <a:ext cx="208764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Computation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World</a:t>
            </a:r>
            <a:endParaRPr lang="en-GB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2020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>
            <a:off x="531720" y="3106080"/>
            <a:ext cx="806976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6"/>
          <p:cNvPicPr/>
          <p:nvPr/>
        </p:nvPicPr>
        <p:blipFill>
          <a:blip r:embed="rId5"/>
          <a:stretch/>
        </p:blipFill>
        <p:spPr>
          <a:xfrm>
            <a:off x="531720" y="85680"/>
            <a:ext cx="1218960" cy="1218960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B40AE6-1DE2-294A-BA22-C2814BA79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5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81"/>
    </mc:Choice>
    <mc:Fallback>
      <p:transition spd="slow" advTm="108381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1639</TotalTime>
  <Words>1026</Words>
  <Application>Microsoft Macintosh PowerPoint</Application>
  <PresentationFormat>Widescreen</PresentationFormat>
  <Paragraphs>142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Sterritt, Roy</dc:creator>
  <dc:description/>
  <cp:lastModifiedBy>Duncan, Robert</cp:lastModifiedBy>
  <cp:revision>50</cp:revision>
  <dcterms:created xsi:type="dcterms:W3CDTF">2020-09-23T02:10:51Z</dcterms:created>
  <dcterms:modified xsi:type="dcterms:W3CDTF">2020-10-29T15:49:43Z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</vt:i4>
  </property>
</Properties>
</file>