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Lst>
  <p:notesMasterIdLst>
    <p:notesMasterId r:id="rId26"/>
  </p:notesMasterIdLst>
  <p:sldIdLst>
    <p:sldId id="256" r:id="rId4"/>
    <p:sldId id="342" r:id="rId5"/>
    <p:sldId id="260" r:id="rId6"/>
    <p:sldId id="346" r:id="rId7"/>
    <p:sldId id="347" r:id="rId8"/>
    <p:sldId id="350" r:id="rId9"/>
    <p:sldId id="349" r:id="rId10"/>
    <p:sldId id="348" r:id="rId11"/>
    <p:sldId id="345" r:id="rId12"/>
    <p:sldId id="344" r:id="rId13"/>
    <p:sldId id="343" r:id="rId14"/>
    <p:sldId id="352" r:id="rId15"/>
    <p:sldId id="353" r:id="rId16"/>
    <p:sldId id="356" r:id="rId17"/>
    <p:sldId id="358" r:id="rId18"/>
    <p:sldId id="359" r:id="rId19"/>
    <p:sldId id="354" r:id="rId20"/>
    <p:sldId id="357" r:id="rId21"/>
    <p:sldId id="355" r:id="rId22"/>
    <p:sldId id="360" r:id="rId23"/>
    <p:sldId id="361" r:id="rId24"/>
    <p:sldId id="351" r:id="rId25"/>
  </p:sldIdLst>
  <p:sldSz cx="12193588" cy="6858000"/>
  <p:notesSz cx="6858000" cy="91440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Noto Sans CJK SC"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Noto Sans CJK SC"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Noto Sans CJK SC"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Noto Sans CJK SC"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Noto Sans CJK SC" charset="0"/>
      </a:defRPr>
    </a:lvl5pPr>
    <a:lvl6pPr marL="2286000" algn="l" defTabSz="914400" rtl="0" eaLnBrk="1" latinLnBrk="0" hangingPunct="1">
      <a:defRPr kern="1200">
        <a:solidFill>
          <a:schemeClr val="bg1"/>
        </a:solidFill>
        <a:latin typeface="Arial" panose="020B0604020202020204" pitchFamily="34" charset="0"/>
        <a:ea typeface="+mn-ea"/>
        <a:cs typeface="Noto Sans CJK SC" charset="0"/>
      </a:defRPr>
    </a:lvl6pPr>
    <a:lvl7pPr marL="2743200" algn="l" defTabSz="914400" rtl="0" eaLnBrk="1" latinLnBrk="0" hangingPunct="1">
      <a:defRPr kern="1200">
        <a:solidFill>
          <a:schemeClr val="bg1"/>
        </a:solidFill>
        <a:latin typeface="Arial" panose="020B0604020202020204" pitchFamily="34" charset="0"/>
        <a:ea typeface="+mn-ea"/>
        <a:cs typeface="Noto Sans CJK SC" charset="0"/>
      </a:defRPr>
    </a:lvl7pPr>
    <a:lvl8pPr marL="3200400" algn="l" defTabSz="914400" rtl="0" eaLnBrk="1" latinLnBrk="0" hangingPunct="1">
      <a:defRPr kern="1200">
        <a:solidFill>
          <a:schemeClr val="bg1"/>
        </a:solidFill>
        <a:latin typeface="Arial" panose="020B0604020202020204" pitchFamily="34" charset="0"/>
        <a:ea typeface="+mn-ea"/>
        <a:cs typeface="Noto Sans CJK SC" charset="0"/>
      </a:defRPr>
    </a:lvl8pPr>
    <a:lvl9pPr marL="3657600" algn="l" defTabSz="914400" rtl="0" eaLnBrk="1" latinLnBrk="0" hangingPunct="1">
      <a:defRPr kern="1200">
        <a:solidFill>
          <a:schemeClr val="bg1"/>
        </a:solidFill>
        <a:latin typeface="Arial" panose="020B0604020202020204" pitchFamily="34" charset="0"/>
        <a:ea typeface="+mn-ea"/>
        <a:cs typeface="Noto Sans CJK SC" charset="0"/>
      </a:defRPr>
    </a:lvl9pPr>
  </p:defaultTextStyle>
  <p:extLst>
    <p:ext uri="{521415D9-36F7-43E2-AB2F-B90AF26B5E84}">
      <p14:sectionLst xmlns:p14="http://schemas.microsoft.com/office/powerpoint/2010/main">
        <p14:section name="Default Section" id="{BEABB8F8-4D83-4829-8291-FBF2E6101D01}">
          <p14:sldIdLst/>
        </p14:section>
        <p14:section name="Untitled Section" id="{F260BE5A-1E24-468B-A427-95ABB5C3C997}">
          <p14:sldIdLst/>
        </p14:section>
        <p14:section name="Title" id="{2BCAE047-7F55-48FE-B0A7-978698C203E1}">
          <p14:sldIdLst>
            <p14:sldId id="256"/>
            <p14:sldId id="342"/>
            <p14:sldId id="260"/>
            <p14:sldId id="346"/>
            <p14:sldId id="347"/>
            <p14:sldId id="350"/>
            <p14:sldId id="349"/>
            <p14:sldId id="348"/>
            <p14:sldId id="345"/>
            <p14:sldId id="344"/>
            <p14:sldId id="343"/>
            <p14:sldId id="352"/>
            <p14:sldId id="353"/>
            <p14:sldId id="356"/>
            <p14:sldId id="358"/>
            <p14:sldId id="359"/>
            <p14:sldId id="354"/>
            <p14:sldId id="357"/>
            <p14:sldId id="355"/>
            <p14:sldId id="360"/>
            <p14:sldId id="361"/>
            <p14:sldId id="3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59"/>
  </p:normalViewPr>
  <p:slideViewPr>
    <p:cSldViewPr>
      <p:cViewPr varScale="1">
        <p:scale>
          <a:sx n="110" d="100"/>
          <a:sy n="110" d="100"/>
        </p:scale>
        <p:origin x="632"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AutoShape 1">
            <a:extLst>
              <a:ext uri="{FF2B5EF4-FFF2-40B4-BE49-F238E27FC236}">
                <a16:creationId xmlns:a16="http://schemas.microsoft.com/office/drawing/2014/main" id="{E01819C6-A006-46C8-AF48-4B15BA388946}"/>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9218" name="Rectangle 2">
            <a:extLst>
              <a:ext uri="{FF2B5EF4-FFF2-40B4-BE49-F238E27FC236}">
                <a16:creationId xmlns:a16="http://schemas.microsoft.com/office/drawing/2014/main" id="{05B92051-950D-4955-A5A5-069C6D5FC226}"/>
              </a:ext>
            </a:extLst>
          </p:cNvPr>
          <p:cNvSpPr>
            <a:spLocks noGrp="1" noRot="1" noChangeAspect="1" noChangeArrowheads="1"/>
          </p:cNvSpPr>
          <p:nvPr>
            <p:ph type="sldImg"/>
          </p:nvPr>
        </p:nvSpPr>
        <p:spPr bwMode="auto">
          <a:xfrm>
            <a:off x="215900" y="812800"/>
            <a:ext cx="7124700" cy="400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9219" name="Rectangle 3">
            <a:extLst>
              <a:ext uri="{FF2B5EF4-FFF2-40B4-BE49-F238E27FC236}">
                <a16:creationId xmlns:a16="http://schemas.microsoft.com/office/drawing/2014/main" id="{BDC0DC73-7DFF-4042-8770-EEFCDD819DD3}"/>
              </a:ext>
            </a:extLst>
          </p:cNvPr>
          <p:cNvSpPr>
            <a:spLocks noGrp="1" noChangeArrowheads="1"/>
          </p:cNvSpPr>
          <p:nvPr>
            <p:ph type="body"/>
          </p:nvPr>
        </p:nvSpPr>
        <p:spPr bwMode="auto">
          <a:xfrm>
            <a:off x="755650" y="5078413"/>
            <a:ext cx="6045200" cy="480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a:p>
        </p:txBody>
      </p:sp>
      <p:sp>
        <p:nvSpPr>
          <p:cNvPr id="9220" name="Rectangle 4">
            <a:extLst>
              <a:ext uri="{FF2B5EF4-FFF2-40B4-BE49-F238E27FC236}">
                <a16:creationId xmlns:a16="http://schemas.microsoft.com/office/drawing/2014/main" id="{B13C8B2E-BFC3-4DCA-8080-201D9B6B104B}"/>
              </a:ext>
            </a:extLst>
          </p:cNvPr>
          <p:cNvSpPr>
            <a:spLocks noGrp="1" noChangeArrowheads="1"/>
          </p:cNvSpPr>
          <p:nvPr>
            <p:ph type="hdr"/>
          </p:nvPr>
        </p:nvSpPr>
        <p:spPr bwMode="auto">
          <a:xfrm>
            <a:off x="0" y="0"/>
            <a:ext cx="3278188"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DejaVu Sans" charset="0"/>
              </a:defRPr>
            </a:lvl1pPr>
          </a:lstStyle>
          <a:p>
            <a:endParaRPr lang="en-GB" altLang="en-US"/>
          </a:p>
        </p:txBody>
      </p:sp>
      <p:sp>
        <p:nvSpPr>
          <p:cNvPr id="9221" name="Rectangle 5">
            <a:extLst>
              <a:ext uri="{FF2B5EF4-FFF2-40B4-BE49-F238E27FC236}">
                <a16:creationId xmlns:a16="http://schemas.microsoft.com/office/drawing/2014/main" id="{2FCF0ED3-1DF3-429D-B879-6F50FEA3D657}"/>
              </a:ext>
            </a:extLst>
          </p:cNvPr>
          <p:cNvSpPr>
            <a:spLocks noGrp="1" noChangeArrowheads="1"/>
          </p:cNvSpPr>
          <p:nvPr>
            <p:ph type="dt"/>
          </p:nvPr>
        </p:nvSpPr>
        <p:spPr bwMode="auto">
          <a:xfrm>
            <a:off x="4278313" y="0"/>
            <a:ext cx="3278187"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DejaVu Sans" charset="0"/>
              </a:defRPr>
            </a:lvl1pPr>
          </a:lstStyle>
          <a:p>
            <a:endParaRPr lang="en-GB" altLang="en-US"/>
          </a:p>
        </p:txBody>
      </p:sp>
      <p:sp>
        <p:nvSpPr>
          <p:cNvPr id="9222" name="Rectangle 6">
            <a:extLst>
              <a:ext uri="{FF2B5EF4-FFF2-40B4-BE49-F238E27FC236}">
                <a16:creationId xmlns:a16="http://schemas.microsoft.com/office/drawing/2014/main" id="{6D8B20BF-C5AA-4A74-8E81-889529C99C0B}"/>
              </a:ext>
            </a:extLst>
          </p:cNvPr>
          <p:cNvSpPr>
            <a:spLocks noGrp="1" noChangeArrowheads="1"/>
          </p:cNvSpPr>
          <p:nvPr>
            <p:ph type="ftr"/>
          </p:nvPr>
        </p:nvSpPr>
        <p:spPr bwMode="auto">
          <a:xfrm>
            <a:off x="0" y="10156825"/>
            <a:ext cx="3278188"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DejaVu Sans" charset="0"/>
              </a:defRPr>
            </a:lvl1pPr>
          </a:lstStyle>
          <a:p>
            <a:endParaRPr lang="en-GB" altLang="en-US"/>
          </a:p>
        </p:txBody>
      </p:sp>
      <p:sp>
        <p:nvSpPr>
          <p:cNvPr id="9223" name="Rectangle 7">
            <a:extLst>
              <a:ext uri="{FF2B5EF4-FFF2-40B4-BE49-F238E27FC236}">
                <a16:creationId xmlns:a16="http://schemas.microsoft.com/office/drawing/2014/main" id="{5784C4E0-567B-4C9F-912C-F9F73B9E2F29}"/>
              </a:ext>
            </a:extLst>
          </p:cNvPr>
          <p:cNvSpPr>
            <a:spLocks noGrp="1" noChangeArrowheads="1"/>
          </p:cNvSpPr>
          <p:nvPr>
            <p:ph type="sldNum"/>
          </p:nvPr>
        </p:nvSpPr>
        <p:spPr bwMode="auto">
          <a:xfrm>
            <a:off x="4278313" y="10156825"/>
            <a:ext cx="3278187"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DejaVu Sans" charset="0"/>
              </a:defRPr>
            </a:lvl1pPr>
          </a:lstStyle>
          <a:p>
            <a:fld id="{66A54B2E-254A-46CA-A45D-D6F31DF38E9B}"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009DD3-EB44-41E5-9266-CA718C186F03}"/>
              </a:ext>
            </a:extLst>
          </p:cNvPr>
          <p:cNvSpPr>
            <a:spLocks noGrp="1" noChangeArrowheads="1"/>
          </p:cNvSpPr>
          <p:nvPr>
            <p:ph type="sldNum"/>
          </p:nvPr>
        </p:nvSpPr>
        <p:spPr>
          <a:ln/>
        </p:spPr>
        <p:txBody>
          <a:bodyPr/>
          <a:lstStyle/>
          <a:p>
            <a:fld id="{64442A28-40C8-4970-9C2D-38A575EA93D6}" type="slidenum">
              <a:rPr lang="en-GB" altLang="en-US"/>
              <a:pPr/>
              <a:t>1</a:t>
            </a:fld>
            <a:endParaRPr lang="en-GB" altLang="en-US"/>
          </a:p>
        </p:txBody>
      </p:sp>
      <p:sp>
        <p:nvSpPr>
          <p:cNvPr id="49153" name="Text Box 1">
            <a:extLst>
              <a:ext uri="{FF2B5EF4-FFF2-40B4-BE49-F238E27FC236}">
                <a16:creationId xmlns:a16="http://schemas.microsoft.com/office/drawing/2014/main" id="{AE6D26A9-31A7-47BB-85F7-225E24C48D5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Noto Sans CJK SC" charset="0"/>
              </a:defRPr>
            </a:lvl9pPr>
          </a:lstStyle>
          <a:p>
            <a:pPr algn="r" hangingPunct="1">
              <a:lnSpc>
                <a:spcPct val="100000"/>
              </a:lnSpc>
              <a:buClrTx/>
              <a:buFontTx/>
              <a:buNone/>
            </a:pPr>
            <a:fld id="{A9E3D707-00E2-4451-9CE1-70A96F9A120C}" type="slidenum">
              <a:rPr lang="en-GB" altLang="en-US" sz="1200">
                <a:latin typeface="+mn-lt" charset="0"/>
                <a:cs typeface="+mn-ea" charset="0"/>
              </a:rPr>
              <a:pPr algn="r" hangingPunct="1">
                <a:lnSpc>
                  <a:spcPct val="100000"/>
                </a:lnSpc>
                <a:buClrTx/>
                <a:buFontTx/>
                <a:buNone/>
              </a:pPr>
              <a:t>1</a:t>
            </a:fld>
            <a:endParaRPr lang="en-GB" altLang="en-US" sz="1200">
              <a:latin typeface="+mn-lt" charset="0"/>
              <a:cs typeface="+mn-ea" charset="0"/>
            </a:endParaRPr>
          </a:p>
        </p:txBody>
      </p:sp>
      <p:sp>
        <p:nvSpPr>
          <p:cNvPr id="49154" name="Rectangle 2">
            <a:extLst>
              <a:ext uri="{FF2B5EF4-FFF2-40B4-BE49-F238E27FC236}">
                <a16:creationId xmlns:a16="http://schemas.microsoft.com/office/drawing/2014/main" id="{F79E469C-608C-46FE-91A7-CCCF1CF2844D}"/>
              </a:ext>
            </a:extLst>
          </p:cNvPr>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5" name="Rectangle 3">
            <a:extLst>
              <a:ext uri="{FF2B5EF4-FFF2-40B4-BE49-F238E27FC236}">
                <a16:creationId xmlns:a16="http://schemas.microsoft.com/office/drawing/2014/main" id="{438C50F4-850C-4A99-B870-B0C4226F824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4741-B26B-4BD4-ABE7-3E4131B610B4}"/>
              </a:ext>
            </a:extLst>
          </p:cNvPr>
          <p:cNvSpPr>
            <a:spLocks noGrp="1"/>
          </p:cNvSpPr>
          <p:nvPr>
            <p:ph type="ctrTitle"/>
          </p:nvPr>
        </p:nvSpPr>
        <p:spPr>
          <a:xfrm>
            <a:off x="1524000" y="1122363"/>
            <a:ext cx="9145588"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F2A4BD-90E5-4DA3-93FD-978F49B7C433}"/>
              </a:ext>
            </a:extLst>
          </p:cNvPr>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49492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2C17-C567-4DDE-ABA4-C7B18A73D1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4DC68B-AE93-4787-BF96-0CDFFA2380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0584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A1D9F0-0220-42EF-AC89-AE8973F0CE37}"/>
              </a:ext>
            </a:extLst>
          </p:cNvPr>
          <p:cNvSpPr>
            <a:spLocks noGrp="1"/>
          </p:cNvSpPr>
          <p:nvPr>
            <p:ph type="title" orient="vert"/>
          </p:nvPr>
        </p:nvSpPr>
        <p:spPr>
          <a:xfrm>
            <a:off x="8837613" y="273050"/>
            <a:ext cx="2741612" cy="53054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237FF6-23B7-4014-8E63-CCE673841EE5}"/>
              </a:ext>
            </a:extLst>
          </p:cNvPr>
          <p:cNvSpPr>
            <a:spLocks noGrp="1"/>
          </p:cNvSpPr>
          <p:nvPr>
            <p:ph type="body" orient="vert" idx="1"/>
          </p:nvPr>
        </p:nvSpPr>
        <p:spPr>
          <a:xfrm>
            <a:off x="608013" y="273050"/>
            <a:ext cx="8077200" cy="5305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3224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3D34-235A-4DCA-A53B-D3FA26CF925D}"/>
              </a:ext>
            </a:extLst>
          </p:cNvPr>
          <p:cNvSpPr>
            <a:spLocks noGrp="1"/>
          </p:cNvSpPr>
          <p:nvPr>
            <p:ph type="title"/>
          </p:nvPr>
        </p:nvSpPr>
        <p:spPr>
          <a:xfrm>
            <a:off x="608013" y="273050"/>
            <a:ext cx="10963275" cy="1138238"/>
          </a:xfrm>
        </p:spPr>
        <p:txBody>
          <a:bodyPr/>
          <a:lstStyle/>
          <a:p>
            <a:r>
              <a:rPr lang="en-US"/>
              <a:t>Click to edit Master title style</a:t>
            </a:r>
            <a:endParaRPr lang="en-GB"/>
          </a:p>
        </p:txBody>
      </p:sp>
    </p:spTree>
    <p:extLst>
      <p:ext uri="{BB962C8B-B14F-4D97-AF65-F5344CB8AC3E}">
        <p14:creationId xmlns:p14="http://schemas.microsoft.com/office/powerpoint/2010/main" val="934966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D120-528A-4E0E-B2C1-CEB8FE1CD69D}"/>
              </a:ext>
            </a:extLst>
          </p:cNvPr>
          <p:cNvSpPr>
            <a:spLocks noGrp="1"/>
          </p:cNvSpPr>
          <p:nvPr>
            <p:ph type="ctrTitle"/>
          </p:nvPr>
        </p:nvSpPr>
        <p:spPr>
          <a:xfrm>
            <a:off x="1524000" y="1122363"/>
            <a:ext cx="9145588"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33DD69-F478-407D-9023-F6C5D1D25D64}"/>
              </a:ext>
            </a:extLst>
          </p:cNvPr>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505399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960F-BE17-4FFD-88DE-6454E3E94B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2D4EA2-D40A-4FCA-BC1D-A1B555E5B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3868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47F4-7B7B-4647-931C-7A83AEC17A02}"/>
              </a:ext>
            </a:extLst>
          </p:cNvPr>
          <p:cNvSpPr>
            <a:spLocks noGrp="1"/>
          </p:cNvSpPr>
          <p:nvPr>
            <p:ph type="title"/>
          </p:nvPr>
        </p:nvSpPr>
        <p:spPr>
          <a:xfrm>
            <a:off x="831850" y="1709738"/>
            <a:ext cx="10517188"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55D45B-B340-4763-8331-4A3A349A63D2}"/>
              </a:ext>
            </a:extLst>
          </p:cNvPr>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030048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FDB6-A141-4241-B7E2-478765699A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202DC1-2310-4A5E-BF46-FF60C627E457}"/>
              </a:ext>
            </a:extLst>
          </p:cNvPr>
          <p:cNvSpPr>
            <a:spLocks noGrp="1"/>
          </p:cNvSpPr>
          <p:nvPr>
            <p:ph sz="half" idx="1"/>
          </p:nvPr>
        </p:nvSpPr>
        <p:spPr>
          <a:xfrm>
            <a:off x="609600" y="1600200"/>
            <a:ext cx="5408613"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C741EC-5C19-49F4-B2E1-14A494BEF957}"/>
              </a:ext>
            </a:extLst>
          </p:cNvPr>
          <p:cNvSpPr>
            <a:spLocks noGrp="1"/>
          </p:cNvSpPr>
          <p:nvPr>
            <p:ph sz="half" idx="2"/>
          </p:nvPr>
        </p:nvSpPr>
        <p:spPr>
          <a:xfrm>
            <a:off x="6170613" y="1600200"/>
            <a:ext cx="5408612"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6617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33D6-89C5-4920-AF5A-8D792A5B29BB}"/>
              </a:ext>
            </a:extLst>
          </p:cNvPr>
          <p:cNvSpPr>
            <a:spLocks noGrp="1"/>
          </p:cNvSpPr>
          <p:nvPr>
            <p:ph type="title"/>
          </p:nvPr>
        </p:nvSpPr>
        <p:spPr>
          <a:xfrm>
            <a:off x="839788" y="365125"/>
            <a:ext cx="1051718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4D84D7-3C83-45E2-8DE7-3DFD42F35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DFEE7A-C78C-4536-B4D7-09C3FA877E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58C012-07BE-4C53-A3BF-711AEFF45C6B}"/>
              </a:ext>
            </a:extLst>
          </p:cNvPr>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6CF50E-86EB-4CEC-9456-8845B6B23C1B}"/>
              </a:ext>
            </a:extLst>
          </p:cNvPr>
          <p:cNvSpPr>
            <a:spLocks noGrp="1"/>
          </p:cNvSpPr>
          <p:nvPr>
            <p:ph sz="quarter" idx="4"/>
          </p:nvPr>
        </p:nvSpPr>
        <p:spPr>
          <a:xfrm>
            <a:off x="6173788" y="2505075"/>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01566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A074-B98F-4452-AF8A-A109B7AC825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34316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765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2BD2-DDDA-4026-9A73-C9E3440BB7F3}"/>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4E3FC6-CC23-48D6-A3A3-AE87D1D65DA5}"/>
              </a:ext>
            </a:extLst>
          </p:cNvPr>
          <p:cNvSpPr>
            <a:spLocks noGrp="1"/>
          </p:cNvSpPr>
          <p:nvPr>
            <p:ph idx="1"/>
          </p:nvPr>
        </p:nvSpPr>
        <p:spPr/>
        <p:txBody>
          <a:bodyPr/>
          <a:lstStyle>
            <a:lvl2pPr marL="800100" indent="-342900">
              <a:buClrTx/>
              <a:buFont typeface="Wingdings" panose="05000000000000000000" pitchFamily="2" charset="2"/>
              <a:buChar char="q"/>
              <a:defRPr/>
            </a:lvl2pPr>
            <a:lvl3pPr marL="1257300" indent="-342900">
              <a:buFont typeface="Wingdings" panose="05000000000000000000" pitchFamily="2" charset="2"/>
              <a:buChar char="q"/>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9459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E5C2-1D3A-48E2-9218-984934A215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8625B6F-2C59-493D-97DA-2F5ADB48A1AD}"/>
              </a:ext>
            </a:extLst>
          </p:cNvPr>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10BAC8-66DC-4E2D-9993-3C8E35FA0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9987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12B6-B2C3-442D-AFB9-FCF37AA708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6A7B85-8F61-45E8-AFB6-59A7B775979A}"/>
              </a:ext>
            </a:extLst>
          </p:cNvPr>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0C2BE5-0076-4419-A0E5-0FC050891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152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07474-7050-4709-8157-93291BBF80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462D9D-DE40-4BB5-BC43-2D632BA82A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3064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4F084D-4F1A-4317-A43D-70C912C19DEF}"/>
              </a:ext>
            </a:extLst>
          </p:cNvPr>
          <p:cNvSpPr>
            <a:spLocks noGrp="1"/>
          </p:cNvSpPr>
          <p:nvPr>
            <p:ph type="title" orient="vert"/>
          </p:nvPr>
        </p:nvSpPr>
        <p:spPr>
          <a:xfrm>
            <a:off x="8837613" y="274638"/>
            <a:ext cx="2741612" cy="58483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7C82F0-76D5-40AB-9BFC-4CCD5BA00307}"/>
              </a:ext>
            </a:extLst>
          </p:cNvPr>
          <p:cNvSpPr>
            <a:spLocks noGrp="1"/>
          </p:cNvSpPr>
          <p:nvPr>
            <p:ph type="body" orient="vert" idx="1"/>
          </p:nvPr>
        </p:nvSpPr>
        <p:spPr>
          <a:xfrm>
            <a:off x="609600" y="274638"/>
            <a:ext cx="8075613"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936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679" y="762120"/>
            <a:ext cx="10972309" cy="1141200"/>
          </a:xfrm>
          <a:prstGeom prst="rect">
            <a:avLst/>
          </a:prstGeom>
        </p:spPr>
        <p:txBody>
          <a:bodyPr lIns="90000" tIns="46800" rIns="90000" bIns="46800" anchor="ctr"/>
          <a:lstStyle/>
          <a:p>
            <a:endParaRPr lang="en-GB" sz="3600" b="0" strike="noStrike" spc="-1">
              <a:solidFill>
                <a:srgbClr val="000000"/>
              </a:solidFill>
              <a:latin typeface="Arial Black"/>
            </a:endParaRPr>
          </a:p>
        </p:txBody>
      </p:sp>
      <p:sp>
        <p:nvSpPr>
          <p:cNvPr id="18" name="PlaceHolder 2"/>
          <p:cNvSpPr>
            <a:spLocks noGrp="1"/>
          </p:cNvSpPr>
          <p:nvPr>
            <p:ph type="body"/>
          </p:nvPr>
        </p:nvSpPr>
        <p:spPr>
          <a:xfrm>
            <a:off x="609679" y="1980720"/>
            <a:ext cx="10972309" cy="3884760"/>
          </a:xfrm>
          <a:prstGeom prst="rect">
            <a:avLst/>
          </a:prstGeom>
        </p:spPr>
        <p:txBody>
          <a:bodyPr lIns="90000" tIns="46800" rIns="90000" bIns="46800">
            <a:normAutofit/>
          </a:bodyPr>
          <a:lstStyle/>
          <a:p>
            <a:endParaRPr lang="en-GB" sz="3000" b="0" strike="noStrike" spc="-1">
              <a:solidFill>
                <a:srgbClr val="000000"/>
              </a:solidFill>
              <a:latin typeface="Times New Roman"/>
            </a:endParaRPr>
          </a:p>
        </p:txBody>
      </p:sp>
    </p:spTree>
    <p:extLst>
      <p:ext uri="{BB962C8B-B14F-4D97-AF65-F5344CB8AC3E}">
        <p14:creationId xmlns:p14="http://schemas.microsoft.com/office/powerpoint/2010/main" val="3980881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A436B-F94E-4360-B1A3-E5198957B177}"/>
              </a:ext>
            </a:extLst>
          </p:cNvPr>
          <p:cNvSpPr>
            <a:spLocks noGrp="1"/>
          </p:cNvSpPr>
          <p:nvPr>
            <p:ph type="ctrTitle"/>
          </p:nvPr>
        </p:nvSpPr>
        <p:spPr>
          <a:xfrm>
            <a:off x="1524000" y="1122363"/>
            <a:ext cx="9145588"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117DF9A-8C2C-4FF1-B474-7F6FB574CED8}"/>
              </a:ext>
            </a:extLst>
          </p:cNvPr>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617434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2F599-A141-456C-A18C-B7A417737F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213A8B-4135-4E85-AAF9-71B25B0A6B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6595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1E7F-9874-486E-89E1-E353605BC2BD}"/>
              </a:ext>
            </a:extLst>
          </p:cNvPr>
          <p:cNvSpPr>
            <a:spLocks noGrp="1"/>
          </p:cNvSpPr>
          <p:nvPr>
            <p:ph type="title"/>
          </p:nvPr>
        </p:nvSpPr>
        <p:spPr>
          <a:xfrm>
            <a:off x="831850" y="1709738"/>
            <a:ext cx="10517188"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AD4031-6582-429F-8760-36C7488EB118}"/>
              </a:ext>
            </a:extLst>
          </p:cNvPr>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36161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5102-E425-46C3-B875-C178EFDBFF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216A7F-CF50-4A16-A99B-CAC3E1667233}"/>
              </a:ext>
            </a:extLst>
          </p:cNvPr>
          <p:cNvSpPr>
            <a:spLocks noGrp="1"/>
          </p:cNvSpPr>
          <p:nvPr>
            <p:ph sz="half" idx="1"/>
          </p:nvPr>
        </p:nvSpPr>
        <p:spPr>
          <a:xfrm>
            <a:off x="609600" y="1600200"/>
            <a:ext cx="2614613"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F88FEF-33CE-4478-B5F7-0BA104551832}"/>
              </a:ext>
            </a:extLst>
          </p:cNvPr>
          <p:cNvSpPr>
            <a:spLocks noGrp="1"/>
          </p:cNvSpPr>
          <p:nvPr>
            <p:ph sz="half" idx="2"/>
          </p:nvPr>
        </p:nvSpPr>
        <p:spPr>
          <a:xfrm>
            <a:off x="3376613" y="1600200"/>
            <a:ext cx="2614612"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0518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AE74-3AE8-466C-ABD1-95A7D97527B0}"/>
              </a:ext>
            </a:extLst>
          </p:cNvPr>
          <p:cNvSpPr>
            <a:spLocks noGrp="1"/>
          </p:cNvSpPr>
          <p:nvPr>
            <p:ph type="title"/>
          </p:nvPr>
        </p:nvSpPr>
        <p:spPr>
          <a:xfrm>
            <a:off x="839788" y="365125"/>
            <a:ext cx="1051718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5A448E-04C1-44F1-9362-A3EC5CF929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149202-F141-48CA-A494-CE7779F0D0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FCB9F8-11B0-493B-A006-06CFA2A15237}"/>
              </a:ext>
            </a:extLst>
          </p:cNvPr>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847B7D-AE85-4415-A7CB-5F1CC1D6E280}"/>
              </a:ext>
            </a:extLst>
          </p:cNvPr>
          <p:cNvSpPr>
            <a:spLocks noGrp="1"/>
          </p:cNvSpPr>
          <p:nvPr>
            <p:ph sz="quarter" idx="4"/>
          </p:nvPr>
        </p:nvSpPr>
        <p:spPr>
          <a:xfrm>
            <a:off x="6173788" y="2505075"/>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109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212F-D347-4A35-9DA5-9AC639C5CC70}"/>
              </a:ext>
            </a:extLst>
          </p:cNvPr>
          <p:cNvSpPr>
            <a:spLocks noGrp="1"/>
          </p:cNvSpPr>
          <p:nvPr>
            <p:ph type="title"/>
          </p:nvPr>
        </p:nvSpPr>
        <p:spPr>
          <a:xfrm>
            <a:off x="831850" y="1709738"/>
            <a:ext cx="10517188"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58A40A0-9731-416D-A583-E4C198D6881C}"/>
              </a:ext>
            </a:extLst>
          </p:cNvPr>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32174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84F7-540F-44CB-A6D8-DFDD9319192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06914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114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B2C7-D9C3-4E43-9271-0B57B4D1F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8AA0F9-463F-4347-B462-8E257856942C}"/>
              </a:ext>
            </a:extLst>
          </p:cNvPr>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3356951-594D-4BE7-B459-33FF8EA1E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76441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AFE6-6357-4DC5-BC91-AE9136693E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2CC541D-AEFF-4908-A243-BBD42D1C0B47}"/>
              </a:ext>
            </a:extLst>
          </p:cNvPr>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C631C25-65A8-4C2C-9541-13D64B0221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97965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F612-C6C5-469E-9FAC-3E515093E3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1AC5E8-817C-4C4D-8541-75D4FAE1D3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2937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6A31D-F722-4698-B01E-B523A7724DDD}"/>
              </a:ext>
            </a:extLst>
          </p:cNvPr>
          <p:cNvSpPr>
            <a:spLocks noGrp="1"/>
          </p:cNvSpPr>
          <p:nvPr>
            <p:ph type="title" orient="vert"/>
          </p:nvPr>
        </p:nvSpPr>
        <p:spPr>
          <a:xfrm>
            <a:off x="8837613" y="274638"/>
            <a:ext cx="2741612" cy="58483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5371F8-39AF-4A24-9F22-56FEC32341E3}"/>
              </a:ext>
            </a:extLst>
          </p:cNvPr>
          <p:cNvSpPr>
            <a:spLocks noGrp="1"/>
          </p:cNvSpPr>
          <p:nvPr>
            <p:ph type="body" orient="vert" idx="1"/>
          </p:nvPr>
        </p:nvSpPr>
        <p:spPr>
          <a:xfrm>
            <a:off x="609600" y="274638"/>
            <a:ext cx="8075613"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552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6EC02-4CD1-4A29-9C5C-B9227A6FDD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A9650E-C821-4F17-AF56-54EC76457868}"/>
              </a:ext>
            </a:extLst>
          </p:cNvPr>
          <p:cNvSpPr>
            <a:spLocks noGrp="1"/>
          </p:cNvSpPr>
          <p:nvPr>
            <p:ph sz="half" idx="1"/>
          </p:nvPr>
        </p:nvSpPr>
        <p:spPr>
          <a:xfrm>
            <a:off x="609600" y="1604963"/>
            <a:ext cx="5408613" cy="397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ED89C0-6D2C-48DE-811F-C6F40EC0E228}"/>
              </a:ext>
            </a:extLst>
          </p:cNvPr>
          <p:cNvSpPr>
            <a:spLocks noGrp="1"/>
          </p:cNvSpPr>
          <p:nvPr>
            <p:ph sz="half" idx="2"/>
          </p:nvPr>
        </p:nvSpPr>
        <p:spPr>
          <a:xfrm>
            <a:off x="6170613" y="1604963"/>
            <a:ext cx="5408612" cy="397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97885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001C-D6A0-437A-943C-8DFD9E775AC4}"/>
              </a:ext>
            </a:extLst>
          </p:cNvPr>
          <p:cNvSpPr>
            <a:spLocks noGrp="1"/>
          </p:cNvSpPr>
          <p:nvPr>
            <p:ph type="title"/>
          </p:nvPr>
        </p:nvSpPr>
        <p:spPr>
          <a:xfrm>
            <a:off x="839788" y="365125"/>
            <a:ext cx="1051718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0C1D46-8C5E-4734-BD5D-9EFA609C00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D292D7-1B40-4361-9BA6-1587C4C7D9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06D83E1-C699-45CF-95AC-AF34824B67E1}"/>
              </a:ext>
            </a:extLst>
          </p:cNvPr>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C2B65A-644D-450E-A01F-2DD1279DBEEB}"/>
              </a:ext>
            </a:extLst>
          </p:cNvPr>
          <p:cNvSpPr>
            <a:spLocks noGrp="1"/>
          </p:cNvSpPr>
          <p:nvPr>
            <p:ph sz="quarter" idx="4"/>
          </p:nvPr>
        </p:nvSpPr>
        <p:spPr>
          <a:xfrm>
            <a:off x="6173788" y="2505075"/>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696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9098-C6FA-4E16-8C96-BB8DCEE3CC5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38774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461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135D-BB0B-46A7-AF41-BC8BD6357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E0158F-CC24-4CEF-A91B-04C8AAEF4C1B}"/>
              </a:ext>
            </a:extLst>
          </p:cNvPr>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46640C-FEA1-4303-BE55-630F0CF84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2625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FF82-32A9-4A1F-888C-E99B31B0A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D00A78-F0C7-4FA6-A63E-23FEF208CF61}"/>
              </a:ext>
            </a:extLst>
          </p:cNvPr>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C7878B5-F1E2-4F2D-8B71-9694044FE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4526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76092"/>
            </a:gs>
            <a:gs pos="100000">
              <a:srgbClr val="10243E"/>
            </a:gs>
          </a:gsLst>
          <a:lin ang="16380000" scaled="1"/>
        </a:gra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E22F5B7-8D94-486C-8279-C6BA447CE7E7}"/>
              </a:ext>
            </a:extLst>
          </p:cNvPr>
          <p:cNvSpPr>
            <a:spLocks noGrp="1" noChangeArrowheads="1"/>
          </p:cNvSpPr>
          <p:nvPr>
            <p:ph type="title"/>
          </p:nvPr>
        </p:nvSpPr>
        <p:spPr bwMode="auto">
          <a:xfrm>
            <a:off x="608013" y="273050"/>
            <a:ext cx="10963275"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C13342CD-4F51-4957-A979-2FA2A26D79EB}"/>
              </a:ext>
            </a:extLst>
          </p:cNvPr>
          <p:cNvSpPr>
            <a:spLocks noGrp="1" noChangeArrowheads="1"/>
          </p:cNvSpPr>
          <p:nvPr>
            <p:ph type="body" idx="1"/>
          </p:nvPr>
        </p:nvSpPr>
        <p:spPr bwMode="auto">
          <a:xfrm>
            <a:off x="609600" y="1604963"/>
            <a:ext cx="10969625" cy="397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28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744" r:id="rId12"/>
  </p:sldLayoutIdLst>
  <p:txStyles>
    <p:titleStyle>
      <a:lvl1pPr algn="l" defTabSz="449263" rtl="0" fontAlgn="base">
        <a:lnSpc>
          <a:spcPct val="98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2pPr>
      <a:lvl3pPr marL="11430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3pPr>
      <a:lvl4pPr marL="16002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4pPr>
      <a:lvl5pPr marL="20574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5pPr>
      <a:lvl6pPr marL="25146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6pPr>
      <a:lvl7pPr marL="29718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7pPr>
      <a:lvl8pPr marL="34290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8pPr>
      <a:lvl9pPr marL="38862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9pPr>
    </p:titleStyle>
    <p:bodyStyle>
      <a:lvl1pPr marL="342900" indent="-342900" algn="l" defTabSz="449263" rtl="0" fontAlgn="base">
        <a:lnSpc>
          <a:spcPct val="98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lnSpc>
          <a:spcPct val="98000"/>
        </a:lnSpc>
        <a:spcBef>
          <a:spcPts val="1138"/>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fontAlgn="base">
        <a:lnSpc>
          <a:spcPct val="98000"/>
        </a:lnSpc>
        <a:spcBef>
          <a:spcPts val="85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fontAlgn="base">
        <a:lnSpc>
          <a:spcPct val="98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lnSpc>
          <a:spcPct val="98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76092"/>
            </a:gs>
            <a:gs pos="100000">
              <a:srgbClr val="10243E"/>
            </a:gs>
          </a:gsLst>
          <a:lin ang="16380000" scaled="1"/>
        </a:gra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A4270330-4C55-4588-B250-1B6D7EBABB69}"/>
              </a:ext>
            </a:extLst>
          </p:cNvPr>
          <p:cNvSpPr>
            <a:spLocks noGrp="1" noChangeArrowheads="1"/>
          </p:cNvSpPr>
          <p:nvPr>
            <p:ph type="title"/>
          </p:nvPr>
        </p:nvSpPr>
        <p:spPr bwMode="auto">
          <a:xfrm>
            <a:off x="609600" y="274638"/>
            <a:ext cx="10969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the title text format</a:t>
            </a:r>
          </a:p>
        </p:txBody>
      </p:sp>
      <p:sp>
        <p:nvSpPr>
          <p:cNvPr id="2050" name="Rectangle 2">
            <a:extLst>
              <a:ext uri="{FF2B5EF4-FFF2-40B4-BE49-F238E27FC236}">
                <a16:creationId xmlns:a16="http://schemas.microsoft.com/office/drawing/2014/main" id="{D685261C-3547-49B7-B2DF-01A087CC9BFE}"/>
              </a:ext>
            </a:extLst>
          </p:cNvPr>
          <p:cNvSpPr>
            <a:spLocks noGrp="1" noChangeArrowheads="1"/>
          </p:cNvSpPr>
          <p:nvPr>
            <p:ph type="body" idx="1"/>
          </p:nvPr>
        </p:nvSpPr>
        <p:spPr bwMode="auto">
          <a:xfrm>
            <a:off x="609600" y="1600200"/>
            <a:ext cx="109696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2051" name="Rectangle 3">
            <a:extLst>
              <a:ext uri="{FF2B5EF4-FFF2-40B4-BE49-F238E27FC236}">
                <a16:creationId xmlns:a16="http://schemas.microsoft.com/office/drawing/2014/main" id="{881B7146-5F53-4428-877C-B955A1F779A1}"/>
              </a:ext>
            </a:extLst>
          </p:cNvPr>
          <p:cNvSpPr>
            <a:spLocks noChangeArrowheads="1"/>
          </p:cNvSpPr>
          <p:nvPr/>
        </p:nvSpPr>
        <p:spPr bwMode="auto">
          <a:xfrm>
            <a:off x="0" y="6216650"/>
            <a:ext cx="12192000" cy="639763"/>
          </a:xfrm>
          <a:prstGeom prst="rect">
            <a:avLst/>
          </a:prstGeom>
          <a:solidFill>
            <a:srgbClr val="FFFFFF"/>
          </a:solidFill>
          <a:ln>
            <a:noFill/>
          </a:ln>
          <a:effectLst>
            <a:outerShdw dist="23040" dir="5400000" algn="ctr" rotWithShape="0">
              <a:srgbClr val="000000">
                <a:alpha val="35036"/>
              </a:srgbClr>
            </a:outerShdw>
          </a:effectLst>
          <a:extLst>
            <a:ext uri="{91240B29-F687-4F45-9708-019B960494DF}">
              <a14:hiddenLine xmlns:a14="http://schemas.microsoft.com/office/drawing/2010/main" w="9525" cap="flat">
                <a:solidFill>
                  <a:srgbClr val="3465A4"/>
                </a:solidFill>
                <a:round/>
                <a:headEnd/>
                <a:tailEnd/>
              </a14:hiddenLine>
            </a:ext>
          </a:extLst>
        </p:spPr>
        <p:txBody>
          <a:bodyPr wrap="none" anchor="ctr"/>
          <a:lstStyle/>
          <a:p>
            <a:endParaRPr lang="en-GB"/>
          </a:p>
        </p:txBody>
      </p:sp>
      <p:pic>
        <p:nvPicPr>
          <p:cNvPr id="2052" name="Picture 4">
            <a:extLst>
              <a:ext uri="{FF2B5EF4-FFF2-40B4-BE49-F238E27FC236}">
                <a16:creationId xmlns:a16="http://schemas.microsoft.com/office/drawing/2014/main" id="{52814C74-3A9F-46E7-A043-38B973D365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6303963"/>
            <a:ext cx="1879600" cy="417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45" r:id="rId12"/>
  </p:sldLayoutIdLst>
  <p:txStyles>
    <p:titleStyle>
      <a:lvl1pPr algn="l" defTabSz="449263" rtl="0" fontAlgn="base">
        <a:lnSpc>
          <a:spcPct val="98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2pPr>
      <a:lvl3pPr marL="11430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3pPr>
      <a:lvl4pPr marL="16002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4pPr>
      <a:lvl5pPr marL="20574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5pPr>
      <a:lvl6pPr marL="25146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6pPr>
      <a:lvl7pPr marL="29718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7pPr>
      <a:lvl8pPr marL="34290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8pPr>
      <a:lvl9pPr marL="38862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9pPr>
    </p:titleStyle>
    <p:bodyStyle>
      <a:lvl1pPr marL="342900" indent="-342900" algn="l" defTabSz="449263" rtl="0" fontAlgn="base">
        <a:lnSpc>
          <a:spcPct val="98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lnSpc>
          <a:spcPct val="98000"/>
        </a:lnSpc>
        <a:spcBef>
          <a:spcPts val="1138"/>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fontAlgn="base">
        <a:lnSpc>
          <a:spcPct val="98000"/>
        </a:lnSpc>
        <a:spcBef>
          <a:spcPts val="85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fontAlgn="base">
        <a:lnSpc>
          <a:spcPct val="98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lnSpc>
          <a:spcPct val="98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76092"/>
            </a:gs>
            <a:gs pos="100000">
              <a:srgbClr val="10243E"/>
            </a:gs>
          </a:gsLst>
          <a:lin ang="16380000" scaled="1"/>
        </a:gra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A0D8084F-F58E-4DC7-9F35-0203292DEBCB}"/>
              </a:ext>
            </a:extLst>
          </p:cNvPr>
          <p:cNvSpPr>
            <a:spLocks noGrp="1" noChangeArrowheads="1"/>
          </p:cNvSpPr>
          <p:nvPr>
            <p:ph type="title"/>
          </p:nvPr>
        </p:nvSpPr>
        <p:spPr bwMode="auto">
          <a:xfrm>
            <a:off x="609600" y="274638"/>
            <a:ext cx="10969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the title text format</a:t>
            </a:r>
          </a:p>
        </p:txBody>
      </p:sp>
      <p:sp>
        <p:nvSpPr>
          <p:cNvPr id="3074" name="Rectangle 2">
            <a:extLst>
              <a:ext uri="{FF2B5EF4-FFF2-40B4-BE49-F238E27FC236}">
                <a16:creationId xmlns:a16="http://schemas.microsoft.com/office/drawing/2014/main" id="{534CB791-82B9-4075-B292-29C8D87454A9}"/>
              </a:ext>
            </a:extLst>
          </p:cNvPr>
          <p:cNvSpPr>
            <a:spLocks noGrp="1" noChangeArrowheads="1"/>
          </p:cNvSpPr>
          <p:nvPr>
            <p:ph type="body" idx="1"/>
          </p:nvPr>
        </p:nvSpPr>
        <p:spPr bwMode="auto">
          <a:xfrm>
            <a:off x="609600" y="1600200"/>
            <a:ext cx="53816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3075" name="Rectangle 3">
            <a:extLst>
              <a:ext uri="{FF2B5EF4-FFF2-40B4-BE49-F238E27FC236}">
                <a16:creationId xmlns:a16="http://schemas.microsoft.com/office/drawing/2014/main" id="{641BE479-58F7-47C4-94FD-F1230E9E1C16}"/>
              </a:ext>
            </a:extLst>
          </p:cNvPr>
          <p:cNvSpPr>
            <a:spLocks noChangeArrowheads="1"/>
          </p:cNvSpPr>
          <p:nvPr/>
        </p:nvSpPr>
        <p:spPr bwMode="auto">
          <a:xfrm>
            <a:off x="0" y="6216650"/>
            <a:ext cx="12192000" cy="639763"/>
          </a:xfrm>
          <a:prstGeom prst="rect">
            <a:avLst/>
          </a:prstGeom>
          <a:solidFill>
            <a:srgbClr val="FFFFFF"/>
          </a:solidFill>
          <a:ln>
            <a:noFill/>
          </a:ln>
          <a:effectLst>
            <a:outerShdw dist="23040" dir="5400000" algn="ctr" rotWithShape="0">
              <a:srgbClr val="000000">
                <a:alpha val="35036"/>
              </a:srgbClr>
            </a:outerShdw>
          </a:effectLst>
          <a:extLst>
            <a:ext uri="{91240B29-F687-4F45-9708-019B960494DF}">
              <a14:hiddenLine xmlns:a14="http://schemas.microsoft.com/office/drawing/2010/main" w="9525" cap="flat">
                <a:solidFill>
                  <a:srgbClr val="3465A4"/>
                </a:solidFill>
                <a:round/>
                <a:headEnd/>
                <a:tailEnd/>
              </a14:hiddenLine>
            </a:ext>
          </a:extLst>
        </p:spPr>
        <p:txBody>
          <a:bodyPr wrap="none" anchor="ctr"/>
          <a:lstStyle/>
          <a:p>
            <a:endParaRPr lang="en-GB"/>
          </a:p>
        </p:txBody>
      </p:sp>
      <p:pic>
        <p:nvPicPr>
          <p:cNvPr id="3076" name="Picture 4">
            <a:extLst>
              <a:ext uri="{FF2B5EF4-FFF2-40B4-BE49-F238E27FC236}">
                <a16:creationId xmlns:a16="http://schemas.microsoft.com/office/drawing/2014/main" id="{4E151A64-63FC-478D-9BB9-218EA876D6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6303963"/>
            <a:ext cx="1879600" cy="417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449263" rtl="0" fontAlgn="base">
        <a:lnSpc>
          <a:spcPct val="98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2pPr>
      <a:lvl3pPr marL="11430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3pPr>
      <a:lvl4pPr marL="16002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4pPr>
      <a:lvl5pPr marL="20574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5pPr>
      <a:lvl6pPr marL="25146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6pPr>
      <a:lvl7pPr marL="29718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7pPr>
      <a:lvl8pPr marL="34290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8pPr>
      <a:lvl9pPr marL="38862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CJK SC" charset="0"/>
        </a:defRPr>
      </a:lvl9pPr>
    </p:titleStyle>
    <p:bodyStyle>
      <a:lvl1pPr marL="342900" indent="-342900" algn="l" defTabSz="449263" rtl="0" fontAlgn="base">
        <a:lnSpc>
          <a:spcPct val="98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a:lnSpc>
          <a:spcPct val="98000"/>
        </a:lnSpc>
        <a:spcBef>
          <a:spcPts val="1138"/>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fontAlgn="base">
        <a:lnSpc>
          <a:spcPct val="98000"/>
        </a:lnSpc>
        <a:spcBef>
          <a:spcPts val="85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fontAlgn="base">
        <a:lnSpc>
          <a:spcPct val="98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a:lnSpc>
          <a:spcPct val="98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0241" name="Rectangle 1" descr="University of Aberdeen Logo">
            <a:extLst>
              <a:ext uri="{FF2B5EF4-FFF2-40B4-BE49-F238E27FC236}">
                <a16:creationId xmlns:a16="http://schemas.microsoft.com/office/drawing/2014/main" id="{41847E53-2FF3-4253-8F76-6D220C9A733B}"/>
              </a:ext>
            </a:extLst>
          </p:cNvPr>
          <p:cNvSpPr>
            <a:spLocks noChangeArrowheads="1"/>
          </p:cNvSpPr>
          <p:nvPr/>
        </p:nvSpPr>
        <p:spPr bwMode="auto">
          <a:xfrm>
            <a:off x="0" y="6116638"/>
            <a:ext cx="12192000" cy="741362"/>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0242" name="Rectangle 2" descr="Course Title for Lecturess">
            <a:extLst>
              <a:ext uri="{FF2B5EF4-FFF2-40B4-BE49-F238E27FC236}">
                <a16:creationId xmlns:a16="http://schemas.microsoft.com/office/drawing/2014/main" id="{B8153780-DFD0-4646-A1AD-1617C4426545}"/>
              </a:ext>
            </a:extLst>
          </p:cNvPr>
          <p:cNvSpPr>
            <a:spLocks noGrp="1" noChangeArrowheads="1"/>
          </p:cNvSpPr>
          <p:nvPr>
            <p:ph type="title" idx="4294967295"/>
          </p:nvPr>
        </p:nvSpPr>
        <p:spPr>
          <a:xfrm>
            <a:off x="552178" y="476250"/>
            <a:ext cx="10945216" cy="2363788"/>
          </a:xfrm>
          <a:ln/>
        </p:spPr>
        <p:txBody>
          <a:bodyPr tIns="43200"/>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4400" b="1" dirty="0">
                <a:solidFill>
                  <a:schemeClr val="tx1"/>
                </a:solidFill>
                <a:latin typeface="Calibri" panose="020F0502020204030204" pitchFamily="34" charset="0"/>
                <a:cs typeface="Calibri" panose="020F0502020204030204" pitchFamily="34" charset="0"/>
              </a:rPr>
              <a:t>Cloud Computing 2020</a:t>
            </a:r>
            <a:br>
              <a:rPr lang="en-US" altLang="en-US" sz="4900" b="1" dirty="0">
                <a:solidFill>
                  <a:schemeClr val="tx1"/>
                </a:solidFill>
                <a:latin typeface="Calibri" panose="020F0502020204030204" pitchFamily="34" charset="0"/>
                <a:cs typeface="Calibri" panose="020F0502020204030204" pitchFamily="34" charset="0"/>
              </a:rPr>
            </a:br>
            <a:endParaRPr lang="en-US" altLang="en-US" sz="4400" b="1" dirty="0">
              <a:solidFill>
                <a:schemeClr val="tx1"/>
              </a:solidFill>
              <a:latin typeface="Calibri" panose="020F0502020204030204" pitchFamily="34" charset="0"/>
              <a:cs typeface="Calibri" panose="020F0502020204030204" pitchFamily="34" charset="0"/>
            </a:endParaRPr>
          </a:p>
        </p:txBody>
      </p:sp>
      <p:sp>
        <p:nvSpPr>
          <p:cNvPr id="10243" name="Rectangle 3" descr="Lecture given by Dr Bob Duncan - Lecture 14 - Planning I">
            <a:extLst>
              <a:ext uri="{FF2B5EF4-FFF2-40B4-BE49-F238E27FC236}">
                <a16:creationId xmlns:a16="http://schemas.microsoft.com/office/drawing/2014/main" id="{957095FF-EB5D-4855-A380-243F114427C0}"/>
              </a:ext>
            </a:extLst>
          </p:cNvPr>
          <p:cNvSpPr>
            <a:spLocks noGrp="1" noChangeArrowheads="1"/>
          </p:cNvSpPr>
          <p:nvPr>
            <p:ph type="subTitle" idx="4294967295"/>
          </p:nvPr>
        </p:nvSpPr>
        <p:spPr>
          <a:xfrm>
            <a:off x="696194" y="2132856"/>
            <a:ext cx="10801200" cy="2748707"/>
          </a:xfrm>
          <a:ln/>
        </p:spPr>
        <p:txBody>
          <a:bodyPr lIns="91440" tIns="43200" rIns="91440" bIns="45720" anchor="ctr"/>
          <a:lstStyle/>
          <a:p>
            <a:pPr indent="-306388" algn="ctr">
              <a:lnSpc>
                <a:spcPct val="100000"/>
              </a:lnSpc>
              <a:spcBef>
                <a:spcPts val="563"/>
              </a:spcBef>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a:effectLst/>
                <a:latin typeface="Calibri" panose="020F0502020204030204" pitchFamily="34" charset="0"/>
                <a:ea typeface="Calibri" panose="020F0502020204030204" pitchFamily="34" charset="0"/>
                <a:cs typeface="Times New Roman" panose="02020603050405020304" pitchFamily="18" charset="0"/>
              </a:rPr>
              <a:t>The Changing Attitudes to Compliance from Governments on Legislation and Regulation for Corporates</a:t>
            </a:r>
          </a:p>
          <a:p>
            <a:pPr indent="-306388" algn="ctr">
              <a:lnSpc>
                <a:spcPct val="100000"/>
              </a:lnSpc>
              <a:spcBef>
                <a:spcPts val="563"/>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n-US" dirty="0">
              <a:solidFill>
                <a:schemeClr val="tx1"/>
              </a:solidFill>
            </a:endParaRPr>
          </a:p>
          <a:p>
            <a:pPr indent="-306388" algn="ctr">
              <a:lnSpc>
                <a:spcPct val="100000"/>
              </a:lnSpc>
              <a:spcBef>
                <a:spcPts val="563"/>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dirty="0">
                <a:solidFill>
                  <a:schemeClr val="tx1"/>
                </a:solidFill>
              </a:rPr>
              <a:t>Keynote Presentation by Dr Bob Duncan</a:t>
            </a:r>
          </a:p>
        </p:txBody>
      </p:sp>
      <p:pic>
        <p:nvPicPr>
          <p:cNvPr id="10244" name="Picture 4" descr="University of Aberdeen Logo">
            <a:extLst>
              <a:ext uri="{FF2B5EF4-FFF2-40B4-BE49-F238E27FC236}">
                <a16:creationId xmlns:a16="http://schemas.microsoft.com/office/drawing/2014/main" id="{5C1572C7-2D70-43AB-A331-E663AEAEE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060" y="5386016"/>
            <a:ext cx="4545322" cy="10121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D3F89E22-44CE-494F-8D6C-0236356E76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1090" y="5060620"/>
            <a:ext cx="1428438" cy="1428438"/>
          </a:xfrm>
          <a:prstGeom prst="rect">
            <a:avLst/>
          </a:prstGeom>
        </p:spPr>
      </p:pic>
      <p:pic>
        <p:nvPicPr>
          <p:cNvPr id="4" name="Audio 3">
            <a:hlinkClick r:id="" action="ppaction://media"/>
            <a:extLst>
              <a:ext uri="{FF2B5EF4-FFF2-40B4-BE49-F238E27FC236}">
                <a16:creationId xmlns:a16="http://schemas.microsoft.com/office/drawing/2014/main" id="{B485041A-F792-8143-8624-BB3DB7106A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4888" y="5829300"/>
            <a:ext cx="812800" cy="812800"/>
          </a:xfrm>
          <a:prstGeom prst="rect">
            <a:avLst/>
          </a:prstGeom>
        </p:spPr>
      </p:pic>
    </p:spTree>
  </p:cSld>
  <p:clrMapOvr>
    <a:masterClrMapping/>
  </p:clrMapOvr>
  <p:transition spd="med" advTm="112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a company or person gets it wrong, they could be subjected to the full force of the law</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This could mean fines and imprisonment</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Obviously, a company cannot be jailed, but its top directors can</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In the case of regulation, they could be sanctioned by the regulator, depending on the severity and duration of the non-compliance</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happens if you cheat?</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What happens if you get it wrong?</a:t>
            </a:r>
          </a:p>
        </p:txBody>
      </p:sp>
      <p:pic>
        <p:nvPicPr>
          <p:cNvPr id="2" name="Audio 1">
            <a:hlinkClick r:id="" action="ppaction://media"/>
            <a:extLst>
              <a:ext uri="{FF2B5EF4-FFF2-40B4-BE49-F238E27FC236}">
                <a16:creationId xmlns:a16="http://schemas.microsoft.com/office/drawing/2014/main" id="{017C476A-1FD4-CF4D-AFBB-0A78E72FE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1084247330"/>
      </p:ext>
    </p:extLst>
  </p:cSld>
  <p:clrMapOvr>
    <a:masterClrMapping/>
  </p:clrMapOvr>
  <mc:AlternateContent xmlns:mc="http://schemas.openxmlformats.org/markup-compatibility/2006">
    <mc:Choice xmlns:p14="http://schemas.microsoft.com/office/powerpoint/2010/main" Requires="p14">
      <p:transition spd="slow" p14:dur="2000" advTm="91318"/>
    </mc:Choice>
    <mc:Fallback>
      <p:transition spd="slow" advTm="91318"/>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Some examples: UK, US and EU</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a company or person gets it wrong, they could be subjected to the full force of the law</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This could mean fines and imprisonment</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Obviously, a company cannot be jailed, but its top directors can</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In the case of regulation, they could be sanctioned by the regulator, depending on the severity and duration of the non-compliance</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happens if you cheat?</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A6CB2995-2734-924F-AEF9-B8899523E6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1573291558"/>
      </p:ext>
    </p:extLst>
  </p:cSld>
  <p:clrMapOvr>
    <a:masterClrMapping/>
  </p:clrMapOvr>
  <mc:AlternateContent xmlns:mc="http://schemas.openxmlformats.org/markup-compatibility/2006">
    <mc:Choice xmlns:p14="http://schemas.microsoft.com/office/powerpoint/2010/main" Requires="p14">
      <p:transition spd="slow" p14:dur="2000" advTm="9199"/>
    </mc:Choice>
    <mc:Fallback>
      <p:transition spd="slow" advTm="9199"/>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Some examples: UK, US and EU</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a company or person gets it wrong, they could be subjected to the full force of the law</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This could mean fines and imprisonment</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Obviously, a company cannot be jailed, but its top directors can</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In the case of regulation, they could be sanctioned by the regulator, depending on the severity and duration of the non-compliance</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happens if you cheat?</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A0A873D6-35DC-5144-A0BC-48BFBFC2B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1838649614"/>
      </p:ext>
    </p:extLst>
  </p:cSld>
  <p:clrMapOvr>
    <a:masterClrMapping/>
  </p:clrMapOvr>
  <mc:AlternateContent xmlns:mc="http://schemas.openxmlformats.org/markup-compatibility/2006">
    <mc:Choice xmlns:p14="http://schemas.microsoft.com/office/powerpoint/2010/main" Requires="p14">
      <p:transition spd="slow" p14:dur="2000" advTm="10233"/>
    </mc:Choice>
    <mc:Fallback>
      <p:transition spd="slow" advTm="10233"/>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UK, US and EU - Laws</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Different approach to law in the UK versus the US</a:t>
            </a:r>
          </a:p>
          <a:p>
            <a:pPr marL="1085850" lvl="1"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UK uses a principles-based approach</a:t>
            </a:r>
          </a:p>
          <a:p>
            <a:pPr marL="1085850" lvl="1"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US uses a rules-based approach</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What about the EU?</a:t>
            </a:r>
          </a:p>
          <a:p>
            <a:pPr marL="1085850" lvl="1"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are 28 countries in the EU, shortly 27. What are the chances of a uniform approach?</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Some countries know exactly what they are doing</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 countries don’t have a clue</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 countries are simply not sure what to do</a:t>
            </a:r>
          </a:p>
        </p:txBody>
      </p:sp>
      <p:pic>
        <p:nvPicPr>
          <p:cNvPr id="3" name="Audio 2">
            <a:hlinkClick r:id="" action="ppaction://media"/>
            <a:extLst>
              <a:ext uri="{FF2B5EF4-FFF2-40B4-BE49-F238E27FC236}">
                <a16:creationId xmlns:a16="http://schemas.microsoft.com/office/drawing/2014/main" id="{3CE0D609-1F15-4740-B725-5CC13AFB9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1311997038"/>
      </p:ext>
    </p:extLst>
  </p:cSld>
  <p:clrMapOvr>
    <a:masterClrMapping/>
  </p:clrMapOvr>
  <mc:AlternateContent xmlns:mc="http://schemas.openxmlformats.org/markup-compatibility/2006">
    <mc:Choice xmlns:p14="http://schemas.microsoft.com/office/powerpoint/2010/main" Requires="p14">
      <p:transition spd="slow" p14:dur="2000" advTm="178501"/>
    </mc:Choice>
    <mc:Fallback>
      <p:transition spd="slow" advTm="178501"/>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Some examples: US – Laws</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US need to write new laws, sometimes every year</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US Tax Laws are a great example. Every year they write a new Law. Teams of expensive accountants and lawyers work out how to massage compliance. Then they have to write new versions to keep the tax take up, and on it goes</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US will use anything in their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armoury</a:t>
            </a: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to get a conviction</a:t>
            </a:r>
          </a:p>
          <a:p>
            <a:pPr marL="1085850" lvl="1"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Back in the time of the great depression, they could not convict Al Capone on Racketeering charges, so they did him for Tax Evasion, and he got a life sentence. He died in jail.</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35DA918E-54C0-5A43-8FDD-B5A885323F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163000953"/>
      </p:ext>
    </p:extLst>
  </p:cSld>
  <p:clrMapOvr>
    <a:masterClrMapping/>
  </p:clrMapOvr>
  <mc:AlternateContent xmlns:mc="http://schemas.openxmlformats.org/markup-compatibility/2006">
    <mc:Choice xmlns:p14="http://schemas.microsoft.com/office/powerpoint/2010/main" Requires="p14">
      <p:transition spd="slow" p14:dur="2000" advTm="43500"/>
    </mc:Choice>
    <mc:Fallback>
      <p:transition spd="slow" advTm="43500"/>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Some examples: UK – Laws</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lnSpcReduction="10000"/>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UK laws usually run for many years, with the occasional update</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UK Data Protection Act has been around for over 20 years</a:t>
            </a:r>
          </a:p>
          <a:p>
            <a:pPr marL="1085850" lvl="1"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level of fines has been low for most of that time. The maximum fine was only raised to £500,000 a couple of years ago</a:t>
            </a:r>
          </a:p>
          <a:p>
            <a:pPr marL="1085850" lvl="1"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Most of the fines in the early years were levied against Local Authorities</a:t>
            </a:r>
          </a:p>
          <a:p>
            <a:pPr marL="1485900" lvl="2"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Leaving laptops or mobile phones on trains and buses</a:t>
            </a:r>
          </a:p>
          <a:p>
            <a:pPr marL="1485900" lvl="2"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Failing to purge hard drives at end of life disposals</a:t>
            </a:r>
          </a:p>
          <a:p>
            <a:pPr marL="1485900" lvl="2"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Dumping sensitive files in bins or even in the street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If your company is earning £2 billion of profit a month – will a £500,000 fine make you change your </a:t>
            </a:r>
            <a:r>
              <a:rPr lang="en-US"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behaviour</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The approach is usually, just send us a bill</a:t>
            </a:r>
          </a:p>
          <a:p>
            <a:pPr marL="1085850" lvl="1" indent="-342900">
              <a:lnSpc>
                <a:spcPct val="107000"/>
              </a:lnSpc>
              <a:spcAft>
                <a:spcPts val="800"/>
              </a:spcAft>
              <a:buFont typeface="Arial" panose="020B0604020202020204" pitchFamily="34" charset="0"/>
              <a:buChar char="•"/>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63199F28-4B01-FD4B-A8F0-6E3531C296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2809632770"/>
      </p:ext>
    </p:extLst>
  </p:cSld>
  <p:clrMapOvr>
    <a:masterClrMapping/>
  </p:clrMapOvr>
  <mc:AlternateContent xmlns:mc="http://schemas.openxmlformats.org/markup-compatibility/2006">
    <mc:Choice xmlns:p14="http://schemas.microsoft.com/office/powerpoint/2010/main" Requires="p14">
      <p:transition spd="slow" p14:dur="2000" advTm="73631"/>
    </mc:Choice>
    <mc:Fallback>
      <p:transition spd="slow" advTm="73631"/>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Some examples: EU – Laws</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EU have laws</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They are beautifully translated into all the languages spoken in the EU</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can take a long time to get consensus</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is a big question. Who will enforce these laws?</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country of the victim?</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country of the perpetrator?</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country of the criminal act?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Somewhere completely different?</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9EC54AC4-6353-AB4A-8876-8DD7E38491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2450589940"/>
      </p:ext>
    </p:extLst>
  </p:cSld>
  <p:clrMapOvr>
    <a:masterClrMapping/>
  </p:clrMapOvr>
  <mc:AlternateContent xmlns:mc="http://schemas.openxmlformats.org/markup-compatibility/2006">
    <mc:Choice xmlns:p14="http://schemas.microsoft.com/office/powerpoint/2010/main" Requires="p14">
      <p:transition spd="slow" p14:dur="2000" advTm="49399"/>
    </mc:Choice>
    <mc:Fallback>
      <p:transition spd="slow" advTm="49399"/>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UK, US and EU - Regulation</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Different approach to regulation in the UK versus the US</a:t>
            </a:r>
          </a:p>
          <a:p>
            <a:pPr marL="1085850" lvl="1"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UK uses a regulator to regulate specialized industries</a:t>
            </a:r>
          </a:p>
          <a:p>
            <a:pPr marL="1085850" lvl="1"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US uses regulators like the UK, but sometimes uses regulators to enforce the law</a:t>
            </a:r>
          </a:p>
          <a:p>
            <a:pPr marL="1085850" lvl="1"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EU uses Regulation like many countries use Laws</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Confused yet?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 countries don’t have a clue</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Many corporates don’t have a clue</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are many people who are very happ</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y to take advantage</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6C22CE7A-B91A-3E48-865C-FE4AE6BD47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416424663"/>
      </p:ext>
    </p:extLst>
  </p:cSld>
  <p:clrMapOvr>
    <a:masterClrMapping/>
  </p:clrMapOvr>
  <mc:AlternateContent xmlns:mc="http://schemas.openxmlformats.org/markup-compatibility/2006">
    <mc:Choice xmlns:p14="http://schemas.microsoft.com/office/powerpoint/2010/main" Requires="p14">
      <p:transition spd="slow" p14:dur="2000" advTm="88726"/>
    </mc:Choice>
    <mc:Fallback>
      <p:transition spd="slow" advTm="88726"/>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Some examples: US - Regulations</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US do not regulate as many industries as the UK</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They generally always have competent regulators</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They have huge fines for non-compliance</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Between overlapping laws and regulations, if you get caught in the middle, it is likely to hurt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Look at BP in 2010 with the major oil spill in the Gulf of Mexico</a:t>
            </a:r>
          </a:p>
          <a:p>
            <a:pPr marL="1085850" lvl="1"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Guess how much it cost them between broken laws, regulations, clean up and compensation?</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Look at their approach to the likes of Facebook and Google </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40045B1E-7BDF-AE46-B371-6E2641869F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340180393"/>
      </p:ext>
    </p:extLst>
  </p:cSld>
  <p:clrMapOvr>
    <a:masterClrMapping/>
  </p:clrMapOvr>
  <mc:AlternateContent xmlns:mc="http://schemas.openxmlformats.org/markup-compatibility/2006">
    <mc:Choice xmlns:p14="http://schemas.microsoft.com/office/powerpoint/2010/main" Requires="p14">
      <p:transition spd="slow" p14:dur="2000" advTm="3475"/>
    </mc:Choice>
    <mc:Fallback>
      <p:transition spd="slow" advTm="3475"/>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Some examples: UK - Regulations</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Guess how many regulated industries there are in the UK?</a:t>
            </a:r>
          </a:p>
          <a:p>
            <a:pPr marL="1085850" lvl="1"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Is it 30, 300 or 3,000?</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They generally always have competent regulators, but occasionally they get it wrong. A few years back, a new electricity regulator was appointed, and he had no clue about the industry. He asked the big 6 companies what he should do. What do you think the outcome was? Tough new regulations, or an easy ride?</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 regulators have very sharp teeth</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 regulators have no teeth at all</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Guess who gets listened to?</a:t>
            </a:r>
          </a:p>
        </p:txBody>
      </p:sp>
      <p:pic>
        <p:nvPicPr>
          <p:cNvPr id="3" name="Audio 2">
            <a:hlinkClick r:id="" action="ppaction://media"/>
            <a:extLst>
              <a:ext uri="{FF2B5EF4-FFF2-40B4-BE49-F238E27FC236}">
                <a16:creationId xmlns:a16="http://schemas.microsoft.com/office/drawing/2014/main" id="{A9665E0F-34F1-E142-8637-1F2D7EE5B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4041123467"/>
      </p:ext>
    </p:extLst>
  </p:cSld>
  <p:clrMapOvr>
    <a:masterClrMapping/>
  </p:clrMapOvr>
  <mc:AlternateContent xmlns:mc="http://schemas.openxmlformats.org/markup-compatibility/2006">
    <mc:Choice xmlns:p14="http://schemas.microsoft.com/office/powerpoint/2010/main" Requires="p14">
      <p:transition spd="slow" p14:dur="2000" advTm="163450"/>
    </mc:Choice>
    <mc:Fallback>
      <p:transition spd="slow" advTm="163450"/>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6857-A2E6-4E0D-B230-DD6C4CA86CC8}"/>
              </a:ext>
            </a:extLst>
          </p:cNvPr>
          <p:cNvSpPr>
            <a:spLocks noGrp="1"/>
          </p:cNvSpPr>
          <p:nvPr>
            <p:ph type="title"/>
          </p:nvPr>
        </p:nvSpPr>
        <p:spPr/>
        <p:txBody>
          <a:bodyPr/>
          <a:lstStyle/>
          <a:p>
            <a:r>
              <a:rPr lang="en-GB" sz="4000" dirty="0">
                <a:solidFill>
                  <a:schemeClr val="tx1"/>
                </a:solidFill>
              </a:rPr>
              <a:t>Dr Bob Duncan</a:t>
            </a:r>
          </a:p>
        </p:txBody>
      </p:sp>
      <p:sp>
        <p:nvSpPr>
          <p:cNvPr id="3" name="Content Placeholder 2">
            <a:extLst>
              <a:ext uri="{FF2B5EF4-FFF2-40B4-BE49-F238E27FC236}">
                <a16:creationId xmlns:a16="http://schemas.microsoft.com/office/drawing/2014/main" id="{474096AF-490A-4AF4-9959-E39913DD4ABB}"/>
              </a:ext>
            </a:extLst>
          </p:cNvPr>
          <p:cNvSpPr>
            <a:spLocks noGrp="1"/>
          </p:cNvSpPr>
          <p:nvPr>
            <p:ph idx="1"/>
          </p:nvPr>
        </p:nvSpPr>
        <p:spPr>
          <a:xfrm>
            <a:off x="630202" y="1414463"/>
            <a:ext cx="10969625" cy="4419401"/>
          </a:xfrm>
        </p:spPr>
        <p:txBody>
          <a:bodyPr/>
          <a:lstStyle/>
          <a:p>
            <a:r>
              <a:rPr lang="en-US" dirty="0"/>
              <a:t>30 years in industry as a corporate accountant</a:t>
            </a:r>
          </a:p>
          <a:p>
            <a:r>
              <a:rPr lang="en-US" dirty="0"/>
              <a:t>5 years as a lecturer at University of Aberdeen</a:t>
            </a:r>
          </a:p>
          <a:p>
            <a:r>
              <a:rPr lang="en-US" dirty="0"/>
              <a:t>Research areas: cloud security, corporate compliance,</a:t>
            </a:r>
          </a:p>
          <a:p>
            <a:r>
              <a:rPr lang="en-US" dirty="0"/>
              <a:t>forensic trail, Blockchain</a:t>
            </a:r>
            <a:endParaRPr lang="en-GB" dirty="0"/>
          </a:p>
        </p:txBody>
      </p:sp>
      <p:pic>
        <p:nvPicPr>
          <p:cNvPr id="5" name="Picture 4" descr="A close up of a person who is smiling and looking at the camera&#10;&#10;Description automatically generated">
            <a:extLst>
              <a:ext uri="{FF2B5EF4-FFF2-40B4-BE49-F238E27FC236}">
                <a16:creationId xmlns:a16="http://schemas.microsoft.com/office/drawing/2014/main" id="{6AB5F9BF-CBB3-4FAF-9533-88A54B76A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106" y="3606308"/>
            <a:ext cx="2158258" cy="2612628"/>
          </a:xfrm>
          <a:prstGeom prst="rect">
            <a:avLst/>
          </a:prstGeom>
        </p:spPr>
      </p:pic>
      <p:pic>
        <p:nvPicPr>
          <p:cNvPr id="6" name="Audio 5">
            <a:hlinkClick r:id="" action="ppaction://media"/>
            <a:extLst>
              <a:ext uri="{FF2B5EF4-FFF2-40B4-BE49-F238E27FC236}">
                <a16:creationId xmlns:a16="http://schemas.microsoft.com/office/drawing/2014/main" id="{C114FD7F-BF69-BB4F-A4C0-B22AD1004B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3353974847"/>
      </p:ext>
    </p:extLst>
  </p:cSld>
  <p:clrMapOvr>
    <a:masterClrMapping/>
  </p:clrMapOvr>
  <mc:AlternateContent xmlns:mc="http://schemas.openxmlformats.org/markup-compatibility/2006">
    <mc:Choice xmlns:p14="http://schemas.microsoft.com/office/powerpoint/2010/main" Requires="p14">
      <p:transition spd="slow" p14:dur="2000" advTm="78827"/>
    </mc:Choice>
    <mc:Fallback>
      <p:transition spd="slow" advTm="78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Some examples: EU – Regulations</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EU have </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regulations</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They are beautifully translated into all the languages spoken in the EU</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can take a long time to get consensus</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is a big question. Who will enforce these laws?</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country of the victim?</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country of the perpetrator?</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country of the criminal act?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Somewhere completely different?</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looks the same as the Law page. Why would that be?</a:t>
            </a:r>
          </a:p>
        </p:txBody>
      </p:sp>
      <p:pic>
        <p:nvPicPr>
          <p:cNvPr id="3" name="Audio 2">
            <a:hlinkClick r:id="" action="ppaction://media"/>
            <a:extLst>
              <a:ext uri="{FF2B5EF4-FFF2-40B4-BE49-F238E27FC236}">
                <a16:creationId xmlns:a16="http://schemas.microsoft.com/office/drawing/2014/main" id="{C8BF857A-97A2-094E-8EF4-FFC6683E8C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1698875013"/>
      </p:ext>
    </p:extLst>
  </p:cSld>
  <p:clrMapOvr>
    <a:masterClrMapping/>
  </p:clrMapOvr>
  <mc:AlternateContent xmlns:mc="http://schemas.openxmlformats.org/markup-compatibility/2006">
    <mc:Choice xmlns:p14="http://schemas.microsoft.com/office/powerpoint/2010/main" Requires="p14">
      <p:transition spd="slow" p14:dur="2000" advTm="44418"/>
    </mc:Choice>
    <mc:Fallback>
      <p:transition spd="slow" advTm="44418"/>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Some examples: EU – Regulation GDPR</a:t>
            </a:r>
          </a:p>
        </p:txBody>
      </p:sp>
      <p:sp>
        <p:nvSpPr>
          <p:cNvPr id="2" name="TextShape 2">
            <a:extLst>
              <a:ext uri="{FF2B5EF4-FFF2-40B4-BE49-F238E27FC236}">
                <a16:creationId xmlns:a16="http://schemas.microsoft.com/office/drawing/2014/main" id="{325A808F-245B-49D1-B589-7B65484D474C}"/>
              </a:ext>
            </a:extLst>
          </p:cNvPr>
          <p:cNvSpPr txBox="1"/>
          <p:nvPr/>
        </p:nvSpPr>
        <p:spPr>
          <a:xfrm>
            <a:off x="1136626" y="15668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EU GDPR is a regulation with serious teeth - potentially</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It is beautifully translated into all the languages spoken in the EU</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took a long time to get consensus</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is a big question. Who will enforce these laws?</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country of the victim?</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country of the perpetrator?</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country of the criminal act?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Somewhere completely different?</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looks the same as the Law and the Regulations page. Why would that be?</a:t>
            </a:r>
          </a:p>
        </p:txBody>
      </p:sp>
      <p:pic>
        <p:nvPicPr>
          <p:cNvPr id="3" name="Audio 2">
            <a:hlinkClick r:id="" action="ppaction://media"/>
            <a:extLst>
              <a:ext uri="{FF2B5EF4-FFF2-40B4-BE49-F238E27FC236}">
                <a16:creationId xmlns:a16="http://schemas.microsoft.com/office/drawing/2014/main" id="{2D9A6524-FC8F-8D48-8FF2-4F17A19D6F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104990144"/>
      </p:ext>
    </p:extLst>
  </p:cSld>
  <p:clrMapOvr>
    <a:masterClrMapping/>
  </p:clrMapOvr>
  <mc:AlternateContent xmlns:mc="http://schemas.openxmlformats.org/markup-compatibility/2006">
    <mc:Choice xmlns:p14="http://schemas.microsoft.com/office/powerpoint/2010/main" Requires="p14">
      <p:transition spd="slow" p14:dur="2000" advTm="224308"/>
    </mc:Choice>
    <mc:Fallback>
      <p:transition spd="slow" advTm="224308"/>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Discussion and Questions</a:t>
            </a:r>
          </a:p>
        </p:txBody>
      </p:sp>
      <p:pic>
        <p:nvPicPr>
          <p:cNvPr id="2" name="Audio 1">
            <a:hlinkClick r:id="" action="ppaction://media"/>
            <a:extLst>
              <a:ext uri="{FF2B5EF4-FFF2-40B4-BE49-F238E27FC236}">
                <a16:creationId xmlns:a16="http://schemas.microsoft.com/office/drawing/2014/main" id="{58511A84-41CA-9D40-B67B-917B3952CC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433717308"/>
      </p:ext>
    </p:extLst>
  </p:cSld>
  <p:clrMapOvr>
    <a:masterClrMapping/>
  </p:clrMapOvr>
  <mc:AlternateContent xmlns:mc="http://schemas.openxmlformats.org/markup-compatibility/2006">
    <mc:Choice xmlns:p14="http://schemas.microsoft.com/office/powerpoint/2010/main" Requires="p14">
      <p:transition spd="slow" p14:dur="2000" advTm="132343"/>
    </mc:Choice>
    <mc:Fallback>
      <p:transition spd="slow" advTm="132343"/>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do Governments do?</a:t>
            </a:r>
          </a:p>
          <a:p>
            <a:pPr marL="342900" indent="-342900">
              <a:lnSpc>
                <a:spcPct val="107000"/>
              </a:lnSpc>
              <a:spcAft>
                <a:spcPts val="800"/>
              </a:spcAft>
              <a:buFont typeface="Arial" panose="020B0604020202020204" pitchFamily="34" charset="0"/>
              <a:buChar cha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is Legislation?</a:t>
            </a:r>
          </a:p>
          <a:p>
            <a:pPr marL="342900" indent="-342900">
              <a:lnSpc>
                <a:spcPct val="107000"/>
              </a:lnSpc>
              <a:spcAft>
                <a:spcPts val="800"/>
              </a:spcAft>
              <a:buFont typeface="Arial" panose="020B0604020202020204" pitchFamily="34" charset="0"/>
              <a:buChar cha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is Regulation?</a:t>
            </a:r>
          </a:p>
          <a:p>
            <a:pPr marL="342900" indent="-342900">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How do they work?</a:t>
            </a:r>
          </a:p>
          <a:p>
            <a:pPr marL="342900" indent="-342900">
              <a:lnSpc>
                <a:spcPct val="107000"/>
              </a:lnSpc>
              <a:spcAft>
                <a:spcPts val="800"/>
              </a:spcAft>
              <a:buFont typeface="Arial" panose="020B0604020202020204" pitchFamily="34" charset="0"/>
              <a:buChar cha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is Compliance?</a:t>
            </a:r>
          </a:p>
          <a:p>
            <a:pPr marL="342900" indent="-342900">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Who has to do it, and why?</a:t>
            </a:r>
          </a:p>
          <a:p>
            <a:pPr marL="342900" indent="-342900">
              <a:lnSpc>
                <a:spcPct val="107000"/>
              </a:lnSpc>
              <a:spcAft>
                <a:spcPts val="800"/>
              </a:spcAft>
              <a:buFont typeface="Arial" panose="020B0604020202020204" pitchFamily="34" charset="0"/>
              <a:buChar cha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happens if you get it wrong?</a:t>
            </a:r>
          </a:p>
          <a:p>
            <a:pPr marL="342900" indent="-342900">
              <a:lnSpc>
                <a:spcPct val="107000"/>
              </a:lnSpc>
              <a:spcAft>
                <a:spcPts val="800"/>
              </a:spcAft>
              <a:buFont typeface="Arial" panose="020B0604020202020204" pitchFamily="34" charset="0"/>
              <a:buChar cha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Some examples: UK, US and EU</a:t>
            </a:r>
          </a:p>
          <a:p>
            <a:pPr marL="342900" indent="-342900">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Summary and Questions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Presentation Outline</a:t>
            </a:r>
          </a:p>
        </p:txBody>
      </p:sp>
      <p:pic>
        <p:nvPicPr>
          <p:cNvPr id="3" name="Audio 2">
            <a:hlinkClick r:id="" action="ppaction://media"/>
            <a:extLst>
              <a:ext uri="{FF2B5EF4-FFF2-40B4-BE49-F238E27FC236}">
                <a16:creationId xmlns:a16="http://schemas.microsoft.com/office/drawing/2014/main" id="{793883BB-98D2-EC40-BEAD-729DEBB299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450"/>
    </mc:Choice>
    <mc:Fallback>
      <p:transition spd="slow" advTm="3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They run the country on behalf of the population</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How do they do that?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They prepare a budget of planned income and expenditure annually</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Raise money through taxes</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Spend it for the benefit of the population according to the budget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Pass laws to make sure everybody pays and does what they are told</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What happens if they do not?</a:t>
            </a:r>
          </a:p>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What do Governments do?</a:t>
            </a:r>
          </a:p>
        </p:txBody>
      </p:sp>
      <p:pic>
        <p:nvPicPr>
          <p:cNvPr id="2" name="Audio 1">
            <a:hlinkClick r:id="" action="ppaction://media"/>
            <a:extLst>
              <a:ext uri="{FF2B5EF4-FFF2-40B4-BE49-F238E27FC236}">
                <a16:creationId xmlns:a16="http://schemas.microsoft.com/office/drawing/2014/main" id="{5D0680D4-8D6C-8A45-B040-2BC7EDFE95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256066248"/>
      </p:ext>
    </p:extLst>
  </p:cSld>
  <p:clrMapOvr>
    <a:masterClrMapping/>
  </p:clrMapOvr>
  <mc:AlternateContent xmlns:mc="http://schemas.openxmlformats.org/markup-compatibility/2006">
    <mc:Choice xmlns:p14="http://schemas.microsoft.com/office/powerpoint/2010/main" Requires="p14">
      <p:transition spd="slow" p14:dur="2000" advTm="166990"/>
    </mc:Choice>
    <mc:Fallback>
      <p:transition spd="slow" advTm="166990"/>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196753"/>
            <a:ext cx="10225136" cy="4896544"/>
          </a:xfrm>
          <a:prstGeom prst="rect">
            <a:avLst/>
          </a:prstGeom>
          <a:noFill/>
          <a:ln>
            <a:noFill/>
          </a:ln>
        </p:spPr>
        <p:txBody>
          <a:bodyPr lIns="90000" tIns="46800" rIns="90000" bIns="46800">
            <a:normAutofit lnSpcReduction="10000"/>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Legislation is where the government passes laws, which must be obeyed</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are generally two types: Criminal Law and Civil Law</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They should be well defined, explaining what must be done</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will be penal</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ties for those who fail to conform</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Criminal Law </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could incur fines, imprisonment, or capital punishment</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Civil Law could generally incur fines</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 Criminal Law examples:</a:t>
            </a:r>
          </a:p>
          <a:p>
            <a:pPr marL="1085850" lvl="1"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Being a witch when our university was founded in 1495</a:t>
            </a:r>
          </a:p>
          <a:p>
            <a:pPr marL="1085850" lvl="1"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Stealing a loaf of bread 170 years ago</a:t>
            </a:r>
          </a:p>
          <a:p>
            <a:pPr marL="1085850" lvl="1"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Murder in modern day Scotland</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What is Legislation?</a:t>
            </a:r>
          </a:p>
        </p:txBody>
      </p:sp>
      <p:pic>
        <p:nvPicPr>
          <p:cNvPr id="2" name="Audio 1">
            <a:hlinkClick r:id="" action="ppaction://media"/>
            <a:extLst>
              <a:ext uri="{FF2B5EF4-FFF2-40B4-BE49-F238E27FC236}">
                <a16:creationId xmlns:a16="http://schemas.microsoft.com/office/drawing/2014/main" id="{227E57FA-5FC7-0048-B421-EFE170554B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1756803374"/>
      </p:ext>
    </p:extLst>
  </p:cSld>
  <p:clrMapOvr>
    <a:masterClrMapping/>
  </p:clrMapOvr>
  <mc:AlternateContent xmlns:mc="http://schemas.openxmlformats.org/markup-compatibility/2006">
    <mc:Choice xmlns:p14="http://schemas.microsoft.com/office/powerpoint/2010/main" Requires="p14">
      <p:transition spd="slow" p14:dur="2000" advTm="440618"/>
    </mc:Choice>
    <mc:Fallback>
      <p:transition spd="slow" advTm="440618"/>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Over time, particularly as business evolved, many industries became too complex to govern using laws alone</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Regulation was the way government dealt with this increase in complexity</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Often used where the state controlled whole industries</a:t>
            </a:r>
          </a:p>
          <a:p>
            <a:pPr marL="342900" indent="-342900">
              <a:lnSpc>
                <a:spcPct val="107000"/>
              </a:lnSpc>
              <a:spcAft>
                <a:spcPts val="800"/>
              </a:spcAft>
              <a:buFont typeface="Arial" panose="020B0604020202020204" pitchFamily="34" charset="0"/>
              <a:buChar cha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professional expert regulator was appointed to oversee the industry</a:t>
            </a:r>
          </a:p>
          <a:p>
            <a:pPr marL="342900" indent="-342900">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He would regulate based on the regulatory powers set up</a:t>
            </a:r>
          </a:p>
          <a:p>
            <a:pPr marL="342900" indent="-342900">
              <a:lnSpc>
                <a:spcPct val="107000"/>
              </a:lnSpc>
              <a:spcAft>
                <a:spcPts val="800"/>
              </a:spcAft>
              <a:buFont typeface="Arial" panose="020B0604020202020204" pitchFamily="34" charset="0"/>
              <a:buChar char="•"/>
            </a:pPr>
            <a:r>
              <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Penalties for non-compliance would be defined in the regulations</a:t>
            </a:r>
          </a:p>
          <a:p>
            <a:pPr marL="342900" indent="-342900">
              <a:lnSpc>
                <a:spcPct val="107000"/>
              </a:lnSpc>
              <a:spcAft>
                <a:spcPts val="800"/>
              </a:spcAft>
              <a:buFont typeface="Arial" panose="020B0604020202020204" pitchFamily="34" charset="0"/>
              <a:buChar char="•"/>
            </a:pPr>
            <a:r>
              <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could be a simple reprimand, or fines, or the ultimate sanction would be loss of license to operate in the industry</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What is Regulation?</a:t>
            </a:r>
          </a:p>
        </p:txBody>
      </p:sp>
      <p:pic>
        <p:nvPicPr>
          <p:cNvPr id="2" name="Audio 1">
            <a:hlinkClick r:id="" action="ppaction://media"/>
            <a:extLst>
              <a:ext uri="{FF2B5EF4-FFF2-40B4-BE49-F238E27FC236}">
                <a16:creationId xmlns:a16="http://schemas.microsoft.com/office/drawing/2014/main" id="{923CEC8C-6E04-EF4B-99FC-C265FE461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3919425260"/>
      </p:ext>
    </p:extLst>
  </p:cSld>
  <p:clrMapOvr>
    <a:masterClrMapping/>
  </p:clrMapOvr>
  <mc:AlternateContent xmlns:mc="http://schemas.openxmlformats.org/markup-compatibility/2006">
    <mc:Choice xmlns:p14="http://schemas.microsoft.com/office/powerpoint/2010/main" Requires="p14">
      <p:transition spd="slow" p14:dur="2000" advTm="155189"/>
    </mc:Choice>
    <mc:Fallback>
      <p:transition spd="slow" advTm="155189"/>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Laws state what must be done. Failure to comply might result in fines, or imprisonment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 try to ‘fiddle’ to make extra profit. Great if you don’t get caught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Regulations state what must be done. Failure to comply might result in sanctions, but would not be subject to criminal law</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However, each regulation could be different, with different levels of sanctions available</a:t>
            </a:r>
          </a:p>
          <a:p>
            <a:pPr>
              <a:lnSpc>
                <a:spcPct val="107000"/>
              </a:lnSpc>
              <a:spcAft>
                <a:spcPts val="800"/>
              </a:spcAft>
            </a:pP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How does Legislation and Regulation Work?</a:t>
            </a:r>
          </a:p>
        </p:txBody>
      </p:sp>
      <p:pic>
        <p:nvPicPr>
          <p:cNvPr id="2" name="Audio 1">
            <a:hlinkClick r:id="" action="ppaction://media"/>
            <a:extLst>
              <a:ext uri="{FF2B5EF4-FFF2-40B4-BE49-F238E27FC236}">
                <a16:creationId xmlns:a16="http://schemas.microsoft.com/office/drawing/2014/main" id="{01994873-BDB5-BD4B-82B1-020AB3CA1A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1075422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Compliance is the method where companies demonstrate they are complying with laws and regulations</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are many different means of doing this</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Sometimes, this can be well spelt out in the legislation, or not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For example, companies must have their annual accounts audited by qualified auditors, in order to be compliant with the law</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What happened to Enron and Arthur Andersen?</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Auditors are a regulated industry, and must abide by a high level of </a:t>
            </a:r>
            <a:r>
              <a:rPr lang="en-US" sz="2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behaviour</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Compliance can be achieved by accreditation, inspection, audit, or any of a number of different mechanisms, usually spelt out in the laws and regulations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What is Compliance?</a:t>
            </a:r>
          </a:p>
        </p:txBody>
      </p:sp>
      <p:pic>
        <p:nvPicPr>
          <p:cNvPr id="2" name="Audio 1">
            <a:hlinkClick r:id="" action="ppaction://media"/>
            <a:extLst>
              <a:ext uri="{FF2B5EF4-FFF2-40B4-BE49-F238E27FC236}">
                <a16:creationId xmlns:a16="http://schemas.microsoft.com/office/drawing/2014/main" id="{5C0CAB21-E39D-1E45-B006-F9AE6C1FE1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4199407266"/>
      </p:ext>
    </p:extLst>
  </p:cSld>
  <p:clrMapOvr>
    <a:masterClrMapping/>
  </p:clrMapOvr>
  <mc:AlternateContent xmlns:mc="http://schemas.openxmlformats.org/markup-compatibility/2006">
    <mc:Choice xmlns:p14="http://schemas.microsoft.com/office/powerpoint/2010/main" Requires="p14">
      <p:transition spd="slow" p14:dur="2000" advTm="273761"/>
    </mc:Choice>
    <mc:Fallback>
      <p:transition spd="slow" advTm="273761"/>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B0F0"/>
            </a:gs>
          </a:gsLst>
          <a:lin ang="16380000" scaled="1"/>
        </a:gradFill>
        <a:effectLst/>
      </p:bgPr>
    </p:bg>
    <p:spTree>
      <p:nvGrpSpPr>
        <p:cNvPr id="1" name=""/>
        <p:cNvGrpSpPr/>
        <p:nvPr/>
      </p:nvGrpSpPr>
      <p:grpSpPr>
        <a:xfrm>
          <a:off x="0" y="0"/>
          <a:ext cx="0" cy="0"/>
          <a:chOff x="0" y="0"/>
          <a:chExt cx="0" cy="0"/>
        </a:xfrm>
      </p:grpSpPr>
      <p:sp>
        <p:nvSpPr>
          <p:cNvPr id="178" name="TextShape 2"/>
          <p:cNvSpPr txBox="1"/>
          <p:nvPr/>
        </p:nvSpPr>
        <p:spPr>
          <a:xfrm>
            <a:off x="984226" y="1414463"/>
            <a:ext cx="10225136" cy="4678833"/>
          </a:xfrm>
          <a:prstGeom prst="rect">
            <a:avLst/>
          </a:prstGeom>
          <a:noFill/>
          <a:ln>
            <a:noFill/>
          </a:ln>
        </p:spPr>
        <p:txBody>
          <a:bodyPr lIns="90000" tIns="46800" rIns="90000" bIns="46800">
            <a:normAutofit/>
          </a:bodyPr>
          <a:lstStyle/>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laws and regulations spell out who must comply, and often how</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Sometimes, there is no detail provided</a:t>
            </a:r>
          </a:p>
          <a:p>
            <a:pPr marL="342900" indent="-342900">
              <a:lnSpc>
                <a:spcPct val="107000"/>
              </a:lnSpc>
              <a:spcAft>
                <a:spcPts val="80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Clearly, companies, and sometimes people must prove they have complied with the law or be able to demonstrate they have complied with the regulations. Sometimes they will try to take short cuts,</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people responsible for enforcing the laws, for example the Inland Revenue (HMRC in the UK, the Internal Revenue Service in the US) will enforce the laws to make sure everyone who must pay does pay and does not cheat</a:t>
            </a:r>
          </a:p>
          <a:p>
            <a:pPr marL="342900" indent="-342900">
              <a:lnSpc>
                <a:spcPct val="107000"/>
              </a:lnSpc>
              <a:spcAft>
                <a:spcPts val="800"/>
              </a:spcAft>
              <a:buFont typeface="Arial" panose="020B0604020202020204" pitchFamily="34" charset="0"/>
              <a:buChar char="•"/>
            </a:pP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regulator of a regulated industry must ensure the companies or people operating within that  industry behave responsibly</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29BD5670-87CE-4C87-B4BB-A0DC5194EFE2}"/>
              </a:ext>
            </a:extLst>
          </p:cNvPr>
          <p:cNvSpPr>
            <a:spLocks noGrp="1"/>
          </p:cNvSpPr>
          <p:nvPr>
            <p:ph type="title"/>
          </p:nvPr>
        </p:nvSpPr>
        <p:spPr>
          <a:xfrm>
            <a:off x="609600" y="274638"/>
            <a:ext cx="10969625" cy="1139825"/>
          </a:xfrm>
        </p:spPr>
        <p:txBody>
          <a:bodyPr/>
          <a:lstStyle/>
          <a:p>
            <a:r>
              <a:rPr lang="en-GB" sz="4000" dirty="0">
                <a:solidFill>
                  <a:schemeClr val="tx1"/>
                </a:solidFill>
              </a:rPr>
              <a:t>Who has to do it and why?</a:t>
            </a:r>
          </a:p>
        </p:txBody>
      </p:sp>
      <p:pic>
        <p:nvPicPr>
          <p:cNvPr id="2" name="Audio 1">
            <a:hlinkClick r:id="" action="ppaction://media"/>
            <a:extLst>
              <a:ext uri="{FF2B5EF4-FFF2-40B4-BE49-F238E27FC236}">
                <a16:creationId xmlns:a16="http://schemas.microsoft.com/office/drawing/2014/main" id="{CEB9E567-428F-E54B-8B61-46D214091A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4888" y="5829300"/>
            <a:ext cx="812800" cy="812800"/>
          </a:xfrm>
          <a:prstGeom prst="rect">
            <a:avLst/>
          </a:prstGeom>
        </p:spPr>
      </p:pic>
    </p:spTree>
    <p:extLst>
      <p:ext uri="{BB962C8B-B14F-4D97-AF65-F5344CB8AC3E}">
        <p14:creationId xmlns:p14="http://schemas.microsoft.com/office/powerpoint/2010/main" val="3883807838"/>
      </p:ext>
    </p:extLst>
  </p:cSld>
  <p:clrMapOvr>
    <a:masterClrMapping/>
  </p:clrMapOvr>
  <mc:AlternateContent xmlns:mc="http://schemas.openxmlformats.org/markup-compatibility/2006">
    <mc:Choice xmlns:p14="http://schemas.microsoft.com/office/powerpoint/2010/main" Requires="p14">
      <p:transition spd="slow" p14:dur="2000" advTm="130643"/>
    </mc:Choice>
    <mc:Fallback>
      <p:transition spd="slow" advTm="130643"/>
    </mc:Fallback>
  </mc:AlternateContent>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Noto Sans CJK SC"/>
      </a:majorFont>
      <a:minorFont>
        <a:latin typeface="Calibri"/>
        <a:ea typeface=""/>
        <a:cs typeface="Noto Sans CJK S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Noto Sans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Noto Sans CJK S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Noto Sans CJK SC"/>
      </a:majorFont>
      <a:minorFont>
        <a:latin typeface="Calibri"/>
        <a:ea typeface=""/>
        <a:cs typeface="Noto Sans CJK S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Noto Sans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Noto Sans CJK S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Noto Sans CJK SC"/>
      </a:majorFont>
      <a:minorFont>
        <a:latin typeface="Calibri"/>
        <a:ea typeface=""/>
        <a:cs typeface="Noto Sans CJK S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Noto Sans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Noto Sans CJK S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16106</TotalTime>
  <Words>1749</Words>
  <Application>Microsoft Macintosh PowerPoint</Application>
  <PresentationFormat>Custom</PresentationFormat>
  <Paragraphs>162</Paragraphs>
  <Slides>22</Slides>
  <Notes>1</Notes>
  <HiddenSlides>0</HiddenSlides>
  <MMClips>22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Arial Black</vt:lpstr>
      <vt:lpstr>Calibri</vt:lpstr>
      <vt:lpstr>Times New Roman</vt:lpstr>
      <vt:lpstr>Wingdings</vt:lpstr>
      <vt:lpstr>Office Theme</vt:lpstr>
      <vt:lpstr>Office Theme</vt:lpstr>
      <vt:lpstr>Office Theme</vt:lpstr>
      <vt:lpstr>Cloud Computing 2020 </vt:lpstr>
      <vt:lpstr>Dr Bob Duncan</vt:lpstr>
      <vt:lpstr>Presentation Outline</vt:lpstr>
      <vt:lpstr>What do Governments do?</vt:lpstr>
      <vt:lpstr>What is Legislation?</vt:lpstr>
      <vt:lpstr>What is Regulation?</vt:lpstr>
      <vt:lpstr>How does Legislation and Regulation Work?</vt:lpstr>
      <vt:lpstr>What is Compliance?</vt:lpstr>
      <vt:lpstr>Who has to do it and why?</vt:lpstr>
      <vt:lpstr>What happens if you get it wrong?</vt:lpstr>
      <vt:lpstr>Some examples: UK, US and EU</vt:lpstr>
      <vt:lpstr>Some examples: UK, US and EU</vt:lpstr>
      <vt:lpstr>UK, US and EU - Laws</vt:lpstr>
      <vt:lpstr>Some examples: US – Laws</vt:lpstr>
      <vt:lpstr>Some examples: UK – Laws</vt:lpstr>
      <vt:lpstr>Some examples: EU – Laws</vt:lpstr>
      <vt:lpstr>UK, US and EU - Regulation</vt:lpstr>
      <vt:lpstr>Some examples: US - Regulations</vt:lpstr>
      <vt:lpstr>Some examples: UK - Regulations</vt:lpstr>
      <vt:lpstr>Some examples: EU – Regulations</vt:lpstr>
      <vt:lpstr>Some examples: EU – Regulation GDPR</vt:lpstr>
      <vt:lpstr>Discussion and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assembly language</dc:title>
  <dc:creator>frank</dc:creator>
  <cp:lastModifiedBy>Duncan, Robert</cp:lastModifiedBy>
  <cp:revision>528</cp:revision>
  <cp:lastPrinted>2017-01-17T10:10:46Z</cp:lastPrinted>
  <dcterms:created xsi:type="dcterms:W3CDTF">2013-01-08T22:49:27Z</dcterms:created>
  <dcterms:modified xsi:type="dcterms:W3CDTF">2020-10-27T17:44:35Z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University of Aberdeen</vt:lpwstr>
  </property>
  <property fmtid="{D5CDD505-2E9C-101B-9397-08002B2CF9AE}" pid="4" name="HiddenSlides">
    <vt:r8>0</vt:r8>
  </property>
  <property fmtid="{D5CDD505-2E9C-101B-9397-08002B2CF9AE}" pid="5" name="HyperlinksChanged">
    <vt:bool>false</vt:bool>
  </property>
  <property fmtid="{D5CDD505-2E9C-101B-9397-08002B2CF9AE}" pid="6" name="LinksUpToDate">
    <vt:bool>false</vt:bool>
  </property>
  <property fmtid="{D5CDD505-2E9C-101B-9397-08002B2CF9AE}" pid="7" name="MMClips">
    <vt:r8>0</vt:r8>
  </property>
  <property fmtid="{D5CDD505-2E9C-101B-9397-08002B2CF9AE}" pid="8" name="Notes">
    <vt:r8>12</vt:r8>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r8>19</vt:r8>
  </property>
</Properties>
</file>