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7" r:id="rId3"/>
    <p:sldId id="266" r:id="rId4"/>
    <p:sldId id="264" r:id="rId5"/>
    <p:sldId id="268" r:id="rId6"/>
    <p:sldId id="269" r:id="rId7"/>
    <p:sldId id="270" r:id="rId8"/>
    <p:sldId id="271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3" d="100"/>
          <a:sy n="113" d="100"/>
        </p:scale>
        <p:origin x="-226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FC5246-D36F-4B74-82CC-9A72C0ACC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8F2B3C3-E0A9-492E-99F8-D6EA9532D8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D19E30-9BC0-407D-B1DA-59F64CBF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D0D3-F03C-4952-ACD2-7B6591AFEFA1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69A92-F8A7-4566-A404-610C6B669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3AB1CF-FA41-48AA-B2F9-800A19F9D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3926-EE93-4DCA-B17B-76938425A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706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9A6E6B-BE57-415E-B722-74AB277DC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93E9028-FE57-42C3-86B7-7F5F558F5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CDF59F-9A78-4626-AEE7-984050638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D0D3-F03C-4952-ACD2-7B6591AFEFA1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F90B72-7630-4891-A215-A15EBEA87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A74649-2D40-4309-A236-6544A5E94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3926-EE93-4DCA-B17B-76938425A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51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0A88736-304E-42F2-881F-56CD8D5221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374BC8-4FB6-4C34-8EEE-71C30744F5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4FC0DB-1433-4B67-811F-AD2F4AC76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D0D3-F03C-4952-ACD2-7B6591AFEFA1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16A713-1753-4FA6-B677-12E0CD5E7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91D715-3B5A-4C34-BDA4-B929A0830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3926-EE93-4DCA-B17B-76938425A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443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15460-2211-4ACB-ADC5-1BF1D9DF0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298290-AECE-4CB7-8237-20AB0D1CD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4B130B-90C5-49D5-9E83-2E76F3F1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D0D3-F03C-4952-ACD2-7B6591AFEFA1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EE1D79-7115-4C07-B547-2BB39749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9E2A39-2669-4E07-B0FC-78015D832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3926-EE93-4DCA-B17B-76938425A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29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2B082B-349C-49A3-969C-092DEB970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040C27-3305-4AF2-AD1D-6DEE615C0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C4F15C-75C8-4CEE-AE31-0FAD4BFCF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D0D3-F03C-4952-ACD2-7B6591AFEFA1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89F8F4-329B-4C5C-9C19-61DD9C606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A1F065-C6D2-4CAE-A1C9-D62872D34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3926-EE93-4DCA-B17B-76938425A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22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95F94-EB7A-4F30-BAE4-9FA712E73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75E28C-9535-45CD-9DA7-E7D60673E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C4E06E7-CDFD-4D11-A6DA-C550F61DC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6D17AD-EF93-4FB3-85F3-1D8CABB02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D0D3-F03C-4952-ACD2-7B6591AFEFA1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383DF2B-58F2-4582-B875-2C72D7D79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6DF851-08F8-4835-8A7A-76A7F55C1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3926-EE93-4DCA-B17B-76938425A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270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F0054-8986-4C14-BF43-B831C462F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D8CE95-4958-4E2E-8FE7-F845FDC09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F4C541-67B3-43F6-A7FA-C97D4E46F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1076BA1-8AB8-443C-8CDC-B86DF24F5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16EB923-D26F-453C-8213-D5B9395B6F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4B42B26-F206-4AD9-ABE4-DE8F11E0C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D0D3-F03C-4952-ACD2-7B6591AFEFA1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FD94E55-4D10-4F83-87CA-2EA8DA365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5FB75AD-F16A-46DA-A8EC-221168A4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3926-EE93-4DCA-B17B-76938425A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242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2B6747-6F11-4DC6-AA6E-239ABBD33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81BAC5-AEE2-4ACF-A9DF-D5BC94343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D0D3-F03C-4952-ACD2-7B6591AFEFA1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9449A6A-EEC3-49D2-9EC4-BF4B35367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2C744A9-1D74-4833-918D-8AA4D841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3926-EE93-4DCA-B17B-76938425A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158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59568E1-AFB0-4A12-8B61-DFB3730C0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D0D3-F03C-4952-ACD2-7B6591AFEFA1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173A1E-C980-462B-BBFE-78697435D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D311CB-D4B5-45EB-8D7A-42828A4B1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3926-EE93-4DCA-B17B-76938425A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143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987198-8DD6-4ADB-AE14-E19A0213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F5A3D1-BCAC-4A06-8FF1-6E6423971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1569715-9C35-4C12-8CA1-03ED77019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DD5387-0651-45DD-BD86-DAEDD3E6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D0D3-F03C-4952-ACD2-7B6591AFEFA1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88EDD5E-C13F-4C46-B2B9-2DB0F694C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9F51625-9D83-4BD0-970C-983C4FC22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3926-EE93-4DCA-B17B-76938425A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84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F732B0-08CB-4674-AA4D-406B1F202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B2FA1F1-1EDB-44CF-8E89-F890689A01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E1EAD3-91D1-4B85-92CB-957634579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9EA282-97B4-44E6-ADEF-2EC5DFC5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D0D3-F03C-4952-ACD2-7B6591AFEFA1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5E80DF-EFC4-409C-8419-E8021CAF8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3ED773-D2D2-4C99-9C9F-6839AD18F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3926-EE93-4DCA-B17B-76938425A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809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5243A6D-73E8-4550-AABF-B69D1AA39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FD7F8D-A09B-4BC7-BCD7-10ECD194F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1A2A1B-F83C-475A-A803-9933B37869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4D0D3-F03C-4952-ACD2-7B6591AFEFA1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418226-10A6-4FE8-BC29-94E8E943AD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533BF1-5642-4472-BE44-0FDA5E551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63926-EE93-4DCA-B17B-76938425A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24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102FBD-509A-4564-B503-AD6027D92B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25" y="146046"/>
            <a:ext cx="3429750" cy="904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3BD7AB1-C783-47B9-BE94-0C0D77EE4CC6}"/>
              </a:ext>
            </a:extLst>
          </p:cNvPr>
          <p:cNvSpPr txBox="1"/>
          <p:nvPr/>
        </p:nvSpPr>
        <p:spPr>
          <a:xfrm>
            <a:off x="0" y="3589378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altLang="ja-JP" sz="2400" i="0" dirty="0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Oky Dicky Ardiansyah</a:t>
            </a:r>
            <a:r>
              <a:rPr lang="ja-JP" altLang="en-US" sz="2400" dirty="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</a:t>
            </a:r>
            <a:endParaRPr lang="en-GB" altLang="ja-JP" sz="2400" i="0" dirty="0">
              <a:solidFill>
                <a:srgbClr val="32313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8A3944FD-341F-4EAB-9B58-9E41C9A66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160333"/>
          </a:xfrm>
        </p:spPr>
        <p:txBody>
          <a:bodyPr>
            <a:normAutofit/>
          </a:bodyPr>
          <a:lstStyle/>
          <a:p>
            <a:r>
              <a:rPr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3D Data Visualization Using a Spherical Display </a:t>
            </a:r>
            <a:endParaRPr lang="ja-JP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C07EF05-9006-41A8-9A70-64C983F038ED}"/>
              </a:ext>
            </a:extLst>
          </p:cNvPr>
          <p:cNvSpPr txBox="1"/>
          <p:nvPr/>
        </p:nvSpPr>
        <p:spPr>
          <a:xfrm>
            <a:off x="0" y="4281613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Arial Nova Light" panose="020B0304020202020204" pitchFamily="34" charset="0"/>
              </a:rPr>
              <a:t>Email: prima@iwate-pu.ac.jp </a:t>
            </a:r>
          </a:p>
          <a:p>
            <a:pPr algn="ctr"/>
            <a:r>
              <a:rPr lang="en-US" altLang="ja-JP" sz="2000" dirty="0">
                <a:latin typeface="Arial Nova Light" panose="020B0304020202020204" pitchFamily="34" charset="0"/>
              </a:rPr>
              <a:t>Department of Software and Information Science</a:t>
            </a:r>
          </a:p>
          <a:p>
            <a:pPr algn="ctr"/>
            <a:r>
              <a:rPr lang="en-US" altLang="ja-JP" sz="2000" dirty="0">
                <a:latin typeface="Arial Nova Light" panose="020B0304020202020204" pitchFamily="34" charset="0"/>
              </a:rPr>
              <a:t>Iwate Prefectural University, Japan.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F4C953C-C408-40EB-8780-8D67A3D43F1E}"/>
              </a:ext>
            </a:extLst>
          </p:cNvPr>
          <p:cNvSpPr txBox="1"/>
          <p:nvPr/>
        </p:nvSpPr>
        <p:spPr>
          <a:xfrm>
            <a:off x="5943600" y="11213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ja-JP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Cognitive Humane-Machine Interaction at Work</a:t>
            </a:r>
          </a:p>
          <a:p>
            <a:pPr algn="r"/>
            <a:r>
              <a:rPr lang="en-US" altLang="ja-JP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World 2020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62F95D7-D0A6-415E-A6F9-86ED7B72F46A}"/>
              </a:ext>
            </a:extLst>
          </p:cNvPr>
          <p:cNvSpPr/>
          <p:nvPr/>
        </p:nvSpPr>
        <p:spPr>
          <a:xfrm>
            <a:off x="3571874" y="657545"/>
            <a:ext cx="8620125" cy="57786"/>
          </a:xfrm>
          <a:prstGeom prst="rect">
            <a:avLst/>
          </a:prstGeom>
          <a:solidFill>
            <a:srgbClr val="558ED5"/>
          </a:solidFill>
          <a:ln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719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1E42785-A9C9-40EA-95A3-41603ACFE50A}"/>
              </a:ext>
            </a:extLst>
          </p:cNvPr>
          <p:cNvSpPr txBox="1"/>
          <p:nvPr/>
        </p:nvSpPr>
        <p:spPr>
          <a:xfrm>
            <a:off x="862852" y="2032079"/>
            <a:ext cx="10198440" cy="334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ja-JP" sz="2400" i="1" dirty="0">
                <a:latin typeface="Arial Nova" panose="020B0604020202020204" pitchFamily="34" charset="0"/>
              </a:rPr>
              <a:t>   Our lab has been developing some computer-vision-related devices and applications, such as a 3D eye tracker based on convergence eye movements, automated behavior analysis during conversation, 3D motion analysis using a single camera, and a 3D perspective-corrected spherical display. We will share our experience in visualizing the 3D data into a spherical display.</a:t>
            </a:r>
            <a:endParaRPr kumimoji="1" lang="ja-JP" altLang="en-US" sz="2400" i="1" dirty="0">
              <a:latin typeface="Arial Nov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107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F6E69E1-AA60-4696-AC0E-F13E1B5AD8B4}"/>
              </a:ext>
            </a:extLst>
          </p:cNvPr>
          <p:cNvSpPr/>
          <p:nvPr/>
        </p:nvSpPr>
        <p:spPr>
          <a:xfrm>
            <a:off x="0" y="0"/>
            <a:ext cx="12192000" cy="685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8E8495-3980-42C1-B79F-7B0992825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4925" y="5989062"/>
            <a:ext cx="946011" cy="750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BA08AB3-E655-4F79-8A3B-F4B2DE2F78C9}"/>
              </a:ext>
            </a:extLst>
          </p:cNvPr>
          <p:cNvSpPr/>
          <p:nvPr/>
        </p:nvSpPr>
        <p:spPr>
          <a:xfrm>
            <a:off x="0" y="6585779"/>
            <a:ext cx="11114925" cy="45719"/>
          </a:xfrm>
          <a:prstGeom prst="rect">
            <a:avLst/>
          </a:prstGeom>
          <a:solidFill>
            <a:srgbClr val="558ED5"/>
          </a:solidFill>
          <a:ln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4026F1-0580-4C6F-8C37-92D817079131}"/>
              </a:ext>
            </a:extLst>
          </p:cNvPr>
          <p:cNvSpPr txBox="1"/>
          <p:nvPr/>
        </p:nvSpPr>
        <p:spPr>
          <a:xfrm>
            <a:off x="-37350" y="6596263"/>
            <a:ext cx="2228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World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29F9AA6-7371-44F7-BFB6-E1FC8B38186C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/>
            <a:r>
              <a:rPr kumimoji="1"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:: </a:t>
            </a:r>
            <a:r>
              <a:rPr kumimoji="1" lang="en-US" altLang="ja-JP" sz="2800" dirty="0">
                <a:latin typeface="Arial Nova Light" panose="020B0304020202020204" pitchFamily="34" charset="0"/>
              </a:rPr>
              <a:t>A 3D Perspective-Corrected Spherical Display</a:t>
            </a:r>
            <a:endParaRPr kumimoji="1" lang="ja-JP" altLang="en-US" sz="2800" dirty="0">
              <a:latin typeface="Arial Nova Light" panose="020B03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25D1A80-900A-4908-B913-CF7D1D2532C9}"/>
              </a:ext>
            </a:extLst>
          </p:cNvPr>
          <p:cNvSpPr txBox="1"/>
          <p:nvPr/>
        </p:nvSpPr>
        <p:spPr>
          <a:xfrm>
            <a:off x="308610" y="1097389"/>
            <a:ext cx="9310878" cy="1496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</a:pPr>
            <a:r>
              <a:rPr lang="ja-JP" altLang="en-US" sz="2200" dirty="0">
                <a:latin typeface="Arial Nova Light" panose="020B0304020202020204" pitchFamily="34" charset="0"/>
              </a:rPr>
              <a:t>It was in 2018, when I took a sabbatical to the HCT-lab</a:t>
            </a:r>
            <a:r>
              <a:rPr lang="en-US" altLang="ja-JP" sz="2200" baseline="30000" dirty="0">
                <a:latin typeface="Arial Nova Light" panose="020B0304020202020204" pitchFamily="34" charset="0"/>
              </a:rPr>
              <a:t>[1]</a:t>
            </a:r>
            <a:r>
              <a:rPr lang="ja-JP" altLang="en-US" sz="2200" dirty="0">
                <a:latin typeface="Arial Nova Light" panose="020B0304020202020204" pitchFamily="34" charset="0"/>
              </a:rPr>
              <a:t> at the University of British Columbia, where I </a:t>
            </a:r>
            <a:r>
              <a:rPr lang="en-US" altLang="ja-JP" sz="2200" dirty="0">
                <a:latin typeface="Arial Nova Light" panose="020B0304020202020204" pitchFamily="34" charset="0"/>
              </a:rPr>
              <a:t>had an opportunity to work on a</a:t>
            </a:r>
            <a:r>
              <a:rPr lang="ja-JP" altLang="en-US" sz="2200" dirty="0">
                <a:latin typeface="Arial Nova Light" panose="020B0304020202020204" pitchFamily="34" charset="0"/>
              </a:rPr>
              <a:t> 3D perspective corrected spherical display. </a:t>
            </a:r>
            <a:r>
              <a:rPr lang="en-US" altLang="ja-JP" sz="2200" dirty="0">
                <a:latin typeface="Arial Nova Light" panose="020B0304020202020204" pitchFamily="34" charset="0"/>
              </a:rPr>
              <a:t>After I got back to Japan, I started building an affordable spherical display that has the same function as the HCT-lab's.</a:t>
            </a:r>
            <a:endParaRPr lang="ja-JP" altLang="en-US" sz="2200" dirty="0">
              <a:latin typeface="Arial Nova Light" panose="020B03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8F992BF-800B-415B-828E-CA0BA35457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0150" y="685360"/>
            <a:ext cx="1965988" cy="17354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3FB7572-D3E3-4416-95D3-5476F51D4FD4}"/>
              </a:ext>
            </a:extLst>
          </p:cNvPr>
          <p:cNvSpPr txBox="1"/>
          <p:nvPr/>
        </p:nvSpPr>
        <p:spPr>
          <a:xfrm>
            <a:off x="10197459" y="2433503"/>
            <a:ext cx="2301028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1800" dirty="0">
                <a:latin typeface="Arial Nova Light" panose="020B0304020202020204" pitchFamily="34" charset="0"/>
              </a:rPr>
              <a:t>Eye contact with a virtua</a:t>
            </a:r>
            <a:r>
              <a:rPr lang="en-US" altLang="ja-JP" dirty="0">
                <a:latin typeface="Arial Nova Light" panose="020B0304020202020204" pitchFamily="34" charset="0"/>
              </a:rPr>
              <a:t>l character </a:t>
            </a:r>
            <a:r>
              <a:rPr lang="en-US" altLang="ja-JP" baseline="30000" dirty="0">
                <a:latin typeface="Arial Nova Light" panose="020B0304020202020204" pitchFamily="34" charset="0"/>
              </a:rPr>
              <a:t>[</a:t>
            </a:r>
            <a:r>
              <a:rPr lang="en-US" altLang="ja-JP" sz="1800" baseline="30000" dirty="0">
                <a:latin typeface="Arial Nova Light" panose="020B0304020202020204" pitchFamily="34" charset="0"/>
              </a:rPr>
              <a:t>2]</a:t>
            </a:r>
            <a:endParaRPr lang="ja-JP" altLang="en-US" baseline="30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10B1767-91D3-4E62-9AD7-1EFCDB279D0F}"/>
              </a:ext>
            </a:extLst>
          </p:cNvPr>
          <p:cNvSpPr txBox="1"/>
          <p:nvPr/>
        </p:nvSpPr>
        <p:spPr>
          <a:xfrm>
            <a:off x="987036" y="3203842"/>
            <a:ext cx="6052861" cy="1855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altLang="ja-JP" sz="2200" dirty="0">
                <a:latin typeface="Arial Nova Light" panose="020B0304020202020204" pitchFamily="34" charset="0"/>
              </a:rPr>
              <a:t>Features implemented in our spherical display:</a:t>
            </a:r>
          </a:p>
          <a:p>
            <a:pPr marL="342900" indent="-342900" algn="just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Arial Nova Light" panose="020B0304020202020204" pitchFamily="34" charset="0"/>
              </a:rPr>
              <a:t>Stereoscopic 3D rendering (single viewpoint)</a:t>
            </a:r>
          </a:p>
          <a:p>
            <a:pPr marL="342900" indent="-342900" algn="just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Arial Nova Light" panose="020B0304020202020204" pitchFamily="34" charset="0"/>
              </a:rPr>
              <a:t>Motion-parallax 3D rendering (multi-viewpoint)</a:t>
            </a:r>
          </a:p>
          <a:p>
            <a:pPr marL="342900" indent="-342900" algn="just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Arial Nova Light" panose="020B0304020202020204" pitchFamily="34" charset="0"/>
              </a:rPr>
              <a:t>Touch interface</a:t>
            </a:r>
          </a:p>
          <a:p>
            <a:pPr marL="342900" indent="-342900" algn="just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Arial Nova Light" panose="020B0304020202020204" pitchFamily="34" charset="0"/>
              </a:rPr>
              <a:t>SDK for the Unity 3D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1604B2-9A08-4C84-8B33-1C49183AC9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674" y="2779888"/>
            <a:ext cx="3667907" cy="3348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DE9963-D258-42EF-939A-E3C332D1ADFD}"/>
              </a:ext>
            </a:extLst>
          </p:cNvPr>
          <p:cNvSpPr txBox="1"/>
          <p:nvPr/>
        </p:nvSpPr>
        <p:spPr>
          <a:xfrm>
            <a:off x="7168896" y="6172640"/>
            <a:ext cx="2727657" cy="356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ja-JP" sz="1800" dirty="0">
                <a:latin typeface="Arial Nova Light" panose="020B0304020202020204" pitchFamily="34" charset="0"/>
              </a:rPr>
              <a:t>Our spherical display</a:t>
            </a:r>
            <a:r>
              <a:rPr lang="en-US" altLang="ja-JP" dirty="0">
                <a:latin typeface="Arial Nova Light" panose="020B0304020202020204" pitchFamily="34" charset="0"/>
              </a:rPr>
              <a:t> </a:t>
            </a:r>
            <a:r>
              <a:rPr lang="en-US" altLang="ja-JP" baseline="30000" dirty="0">
                <a:latin typeface="Arial Nova Light" panose="020B0304020202020204" pitchFamily="34" charset="0"/>
              </a:rPr>
              <a:t>[</a:t>
            </a:r>
            <a:r>
              <a:rPr lang="en-US" altLang="ja-JP" sz="1800" baseline="30000" dirty="0">
                <a:latin typeface="Arial Nova Light" panose="020B0304020202020204" pitchFamily="34" charset="0"/>
              </a:rPr>
              <a:t>3]</a:t>
            </a:r>
            <a:endParaRPr lang="ja-JP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535213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rrow: Right 30">
            <a:extLst>
              <a:ext uri="{FF2B5EF4-FFF2-40B4-BE49-F238E27FC236}">
                <a16:creationId xmlns:a16="http://schemas.microsoft.com/office/drawing/2014/main" xmlns="" id="{44926E34-C202-41C1-95D3-50ADDD9F3EE9}"/>
              </a:ext>
            </a:extLst>
          </p:cNvPr>
          <p:cNvSpPr/>
          <p:nvPr/>
        </p:nvSpPr>
        <p:spPr>
          <a:xfrm>
            <a:off x="5797555" y="3214080"/>
            <a:ext cx="3528440" cy="1033272"/>
          </a:xfrm>
          <a:prstGeom prst="rightArrow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F6E69E1-AA60-4696-AC0E-F13E1B5AD8B4}"/>
              </a:ext>
            </a:extLst>
          </p:cNvPr>
          <p:cNvSpPr/>
          <p:nvPr/>
        </p:nvSpPr>
        <p:spPr>
          <a:xfrm>
            <a:off x="0" y="0"/>
            <a:ext cx="12192000" cy="685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8E8495-3980-42C1-B79F-7B0992825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4925" y="5989062"/>
            <a:ext cx="946011" cy="750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BA08AB3-E655-4F79-8A3B-F4B2DE2F78C9}"/>
              </a:ext>
            </a:extLst>
          </p:cNvPr>
          <p:cNvSpPr/>
          <p:nvPr/>
        </p:nvSpPr>
        <p:spPr>
          <a:xfrm>
            <a:off x="0" y="6585779"/>
            <a:ext cx="11114925" cy="45719"/>
          </a:xfrm>
          <a:prstGeom prst="rect">
            <a:avLst/>
          </a:prstGeom>
          <a:solidFill>
            <a:srgbClr val="558ED5"/>
          </a:solidFill>
          <a:ln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4026F1-0580-4C6F-8C37-92D817079131}"/>
              </a:ext>
            </a:extLst>
          </p:cNvPr>
          <p:cNvSpPr txBox="1"/>
          <p:nvPr/>
        </p:nvSpPr>
        <p:spPr>
          <a:xfrm>
            <a:off x="-37350" y="6596263"/>
            <a:ext cx="2228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World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29F9AA6-7371-44F7-BFB6-E1FC8B38186C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/>
            <a:r>
              <a:rPr kumimoji="1"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:: </a:t>
            </a:r>
            <a:r>
              <a:rPr kumimoji="1" lang="en-US" altLang="ja-JP" sz="2800" dirty="0">
                <a:latin typeface="Arial Nova Light" panose="020B0304020202020204" pitchFamily="34" charset="0"/>
              </a:rPr>
              <a:t>A 3D Perspective-Corrected Spherical Display</a:t>
            </a:r>
            <a:endParaRPr kumimoji="1" lang="ja-JP" altLang="en-US" sz="2800" dirty="0">
              <a:latin typeface="Arial Nova Light" panose="020B03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BB094B6F-CFE6-4441-B765-638EA87B15B6}"/>
              </a:ext>
            </a:extLst>
          </p:cNvPr>
          <p:cNvSpPr/>
          <p:nvPr/>
        </p:nvSpPr>
        <p:spPr>
          <a:xfrm>
            <a:off x="6497165" y="2674379"/>
            <a:ext cx="1813846" cy="2460785"/>
          </a:xfrm>
          <a:prstGeom prst="roundRect">
            <a:avLst>
              <a:gd name="adj" fmla="val 708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11">
            <a:extLst>
              <a:ext uri="{FF2B5EF4-FFF2-40B4-BE49-F238E27FC236}">
                <a16:creationId xmlns:a16="http://schemas.microsoft.com/office/drawing/2014/main" xmlns="" id="{A44629C0-BBE2-4D07-AC88-93EE93637E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5833" l="40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90867">
            <a:off x="6746368" y="3920046"/>
            <a:ext cx="1400508" cy="140050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6C6EE55-C0CC-442B-AC36-6B5A92FC85A7}"/>
              </a:ext>
            </a:extLst>
          </p:cNvPr>
          <p:cNvSpPr txBox="1"/>
          <p:nvPr/>
        </p:nvSpPr>
        <p:spPr>
          <a:xfrm>
            <a:off x="6469637" y="5208514"/>
            <a:ext cx="2184275" cy="425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altLang="ja-JP" sz="2000" dirty="0">
                <a:latin typeface="Arial Nova Light" panose="020B0304020202020204" pitchFamily="34" charset="0"/>
              </a:rPr>
              <a:t>Shutter glasses</a:t>
            </a:r>
            <a:endParaRPr lang="ja-JP" altLang="en-US" sz="2000" dirty="0">
              <a:latin typeface="Arial Nova Light" panose="020B03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008C225-CD06-489E-ACF1-C3F14462DD99}"/>
              </a:ext>
            </a:extLst>
          </p:cNvPr>
          <p:cNvSpPr txBox="1"/>
          <p:nvPr/>
        </p:nvSpPr>
        <p:spPr>
          <a:xfrm>
            <a:off x="9647176" y="5208514"/>
            <a:ext cx="2184275" cy="425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altLang="ja-JP" sz="2000" dirty="0">
                <a:latin typeface="Arial Nova Light" panose="020B0304020202020204" pitchFamily="34" charset="0"/>
              </a:rPr>
              <a:t>Two viewpoints</a:t>
            </a:r>
            <a:endParaRPr lang="ja-JP" altLang="en-US" sz="2000" dirty="0">
              <a:latin typeface="Arial Nova Light" panose="020B03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43ED24F-033E-4060-9A8D-0B680A272CFD}"/>
              </a:ext>
            </a:extLst>
          </p:cNvPr>
          <p:cNvSpPr txBox="1"/>
          <p:nvPr/>
        </p:nvSpPr>
        <p:spPr>
          <a:xfrm>
            <a:off x="154121" y="5887928"/>
            <a:ext cx="6343044" cy="419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altLang="ja-JP" sz="2000" dirty="0">
                <a:latin typeface="Arial Nova Light" panose="020B0304020202020204" pitchFamily="34" charset="0"/>
              </a:rPr>
              <a:t>3D rendering with the Unity 3D SDK (two viewpoints)</a:t>
            </a:r>
            <a:endParaRPr lang="ja-JP" altLang="en-US" sz="2000" dirty="0">
              <a:latin typeface="Arial Nova Light" panose="020B03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7E48883-2F26-4B2D-BA3A-0E7B5B484679}"/>
              </a:ext>
            </a:extLst>
          </p:cNvPr>
          <p:cNvSpPr txBox="1"/>
          <p:nvPr/>
        </p:nvSpPr>
        <p:spPr>
          <a:xfrm>
            <a:off x="154121" y="841624"/>
            <a:ext cx="11286867" cy="784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altLang="ja-JP" sz="2200" dirty="0">
                <a:latin typeface="Arial Nova Light" panose="020B0304020202020204" pitchFamily="34" charset="0"/>
              </a:rPr>
              <a:t>3D images are rendered in real-time according to the users’ viewpoints, which are tracked by a motion capture device.</a:t>
            </a:r>
            <a:endParaRPr lang="ja-JP" altLang="en-US" sz="2200" dirty="0">
              <a:latin typeface="Arial Nova Light" panose="020B03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EC864E05-70EB-4A01-942F-528ACE844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32" y="2043870"/>
            <a:ext cx="5715000" cy="381952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074026C-FB5A-4CA2-8A39-788748D8A5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8241" y="2751608"/>
            <a:ext cx="1400175" cy="1504950"/>
          </a:xfrm>
          <a:prstGeom prst="rect">
            <a:avLst/>
          </a:prstGeom>
        </p:spPr>
      </p:pic>
      <p:pic>
        <p:nvPicPr>
          <p:cNvPr id="45" name="Picture 44" descr="A picture containing indoor, wall, plant&#10;&#10;Description automatically generated">
            <a:extLst>
              <a:ext uri="{FF2B5EF4-FFF2-40B4-BE49-F238E27FC236}">
                <a16:creationId xmlns:a16="http://schemas.microsoft.com/office/drawing/2014/main" xmlns="" id="{162C335A-306C-4406-8EBF-846498B45E9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983" y="2674379"/>
            <a:ext cx="2461173" cy="246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11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F6E69E1-AA60-4696-AC0E-F13E1B5AD8B4}"/>
              </a:ext>
            </a:extLst>
          </p:cNvPr>
          <p:cNvSpPr/>
          <p:nvPr/>
        </p:nvSpPr>
        <p:spPr>
          <a:xfrm>
            <a:off x="0" y="0"/>
            <a:ext cx="12192000" cy="685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8E8495-3980-42C1-B79F-7B0992825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4925" y="5989062"/>
            <a:ext cx="946011" cy="750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BA08AB3-E655-4F79-8A3B-F4B2DE2F78C9}"/>
              </a:ext>
            </a:extLst>
          </p:cNvPr>
          <p:cNvSpPr/>
          <p:nvPr/>
        </p:nvSpPr>
        <p:spPr>
          <a:xfrm>
            <a:off x="0" y="6585779"/>
            <a:ext cx="11114925" cy="45719"/>
          </a:xfrm>
          <a:prstGeom prst="rect">
            <a:avLst/>
          </a:prstGeom>
          <a:solidFill>
            <a:srgbClr val="558ED5"/>
          </a:solidFill>
          <a:ln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4026F1-0580-4C6F-8C37-92D817079131}"/>
              </a:ext>
            </a:extLst>
          </p:cNvPr>
          <p:cNvSpPr txBox="1"/>
          <p:nvPr/>
        </p:nvSpPr>
        <p:spPr>
          <a:xfrm>
            <a:off x="-37350" y="6596263"/>
            <a:ext cx="2228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World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29F9AA6-7371-44F7-BFB6-E1FC8B38186C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/>
            <a:r>
              <a:rPr kumimoji="1"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:: </a:t>
            </a:r>
            <a:r>
              <a:rPr kumimoji="1" lang="en-US" altLang="ja-JP" sz="2800" dirty="0">
                <a:latin typeface="Arial Nova Light" panose="020B0304020202020204" pitchFamily="34" charset="0"/>
              </a:rPr>
              <a:t>3D eye tracker based on convergence eye movements</a:t>
            </a:r>
            <a:endParaRPr kumimoji="1" lang="ja-JP" altLang="en-US" sz="2800" dirty="0">
              <a:latin typeface="Arial Nova Light" panose="020B03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25D1A80-900A-4908-B913-CF7D1D2532C9}"/>
              </a:ext>
            </a:extLst>
          </p:cNvPr>
          <p:cNvSpPr txBox="1"/>
          <p:nvPr/>
        </p:nvSpPr>
        <p:spPr>
          <a:xfrm>
            <a:off x="308610" y="915760"/>
            <a:ext cx="6564138" cy="1861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altLang="ja-JP" sz="2200" dirty="0">
                <a:latin typeface="Arial Nova Light" panose="020B0304020202020204" pitchFamily="34" charset="0"/>
              </a:rPr>
              <a:t>Our glass-type 3D eye tracker </a:t>
            </a:r>
            <a:r>
              <a:rPr lang="en-US" altLang="ja-JP" sz="2200" baseline="30000" dirty="0">
                <a:latin typeface="Arial Nova Light" panose="020B0304020202020204" pitchFamily="34" charset="0"/>
              </a:rPr>
              <a:t>[4]</a:t>
            </a:r>
            <a:r>
              <a:rPr lang="en-US" altLang="ja-JP" sz="2200" dirty="0">
                <a:latin typeface="Arial Nova Light" panose="020B0304020202020204" pitchFamily="34" charset="0"/>
              </a:rPr>
              <a:t> consists of three webcams: one camera for capturing the scene and one camera for capturing the pupils of both eyes. The user's 3D eye-scanpaths can be visualized from various angles on the spherical display.</a:t>
            </a:r>
            <a:endParaRPr lang="ja-JP" altLang="en-US" sz="2200" dirty="0">
              <a:latin typeface="Arial Nova Light" panose="020B03040202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xmlns="" id="{43848F4A-47CC-466B-B03C-AE4677F497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" y="3179149"/>
            <a:ext cx="1578786" cy="1582472"/>
          </a:xfrm>
          <a:prstGeom prst="rect">
            <a:avLst/>
          </a:prstGeom>
        </p:spPr>
      </p:pic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xmlns="" id="{FC5F1CD9-0007-46EE-90CE-1E4C3821A8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216" y="3093717"/>
            <a:ext cx="4681248" cy="2448653"/>
          </a:xfrm>
          <a:prstGeom prst="rect">
            <a:avLst/>
          </a:prstGeom>
        </p:spPr>
      </p:pic>
      <p:pic>
        <p:nvPicPr>
          <p:cNvPr id="3" name="図 2" descr="屋内, 建物, 座る, 猫 が含まれている画像&#10;&#10;自動的に生成された説明">
            <a:extLst>
              <a:ext uri="{FF2B5EF4-FFF2-40B4-BE49-F238E27FC236}">
                <a16:creationId xmlns:a16="http://schemas.microsoft.com/office/drawing/2014/main" xmlns="" id="{79748C5F-66F1-4152-803F-6BD89DF3E4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59" b="3485"/>
          <a:stretch/>
        </p:blipFill>
        <p:spPr>
          <a:xfrm>
            <a:off x="7294565" y="1042798"/>
            <a:ext cx="4588825" cy="45888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95D0745-31A5-4B56-9861-A82D20AE1A65}"/>
              </a:ext>
            </a:extLst>
          </p:cNvPr>
          <p:cNvSpPr txBox="1"/>
          <p:nvPr/>
        </p:nvSpPr>
        <p:spPr>
          <a:xfrm>
            <a:off x="169996" y="4824856"/>
            <a:ext cx="21163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Arial Nova Light" panose="020B0304020202020204" pitchFamily="34" charset="0"/>
              </a:rPr>
              <a:t>Our 3D eye tracker </a:t>
            </a:r>
            <a:endParaRPr lang="ja-JP" alt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853228B-CEA9-4912-9B58-5788EDB4D841}"/>
              </a:ext>
            </a:extLst>
          </p:cNvPr>
          <p:cNvSpPr txBox="1"/>
          <p:nvPr/>
        </p:nvSpPr>
        <p:spPr>
          <a:xfrm>
            <a:off x="1887396" y="5650000"/>
            <a:ext cx="49853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>
                <a:latin typeface="Arial Nova Light" panose="020B0304020202020204" pitchFamily="34" charset="0"/>
              </a:rPr>
              <a:t>3D scanpath of a user looking at a moving target </a:t>
            </a:r>
            <a:endParaRPr lang="ja-JP" altLang="en-US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330DCEC-85CC-4E35-8C86-36B929F7FE98}"/>
              </a:ext>
            </a:extLst>
          </p:cNvPr>
          <p:cNvSpPr txBox="1"/>
          <p:nvPr/>
        </p:nvSpPr>
        <p:spPr>
          <a:xfrm>
            <a:off x="7015571" y="5678171"/>
            <a:ext cx="49853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>
                <a:latin typeface="Arial Nova Light" panose="020B0304020202020204" pitchFamily="34" charset="0"/>
              </a:rPr>
              <a:t>3D scanpath visualization in a 3D spherical display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66540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F6E69E1-AA60-4696-AC0E-F13E1B5AD8B4}"/>
              </a:ext>
            </a:extLst>
          </p:cNvPr>
          <p:cNvSpPr/>
          <p:nvPr/>
        </p:nvSpPr>
        <p:spPr>
          <a:xfrm>
            <a:off x="0" y="0"/>
            <a:ext cx="12192000" cy="685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8E8495-3980-42C1-B79F-7B0992825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4925" y="5989062"/>
            <a:ext cx="946011" cy="750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BA08AB3-E655-4F79-8A3B-F4B2DE2F78C9}"/>
              </a:ext>
            </a:extLst>
          </p:cNvPr>
          <p:cNvSpPr/>
          <p:nvPr/>
        </p:nvSpPr>
        <p:spPr>
          <a:xfrm>
            <a:off x="0" y="6585779"/>
            <a:ext cx="11114925" cy="45719"/>
          </a:xfrm>
          <a:prstGeom prst="rect">
            <a:avLst/>
          </a:prstGeom>
          <a:solidFill>
            <a:srgbClr val="558ED5"/>
          </a:solidFill>
          <a:ln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4026F1-0580-4C6F-8C37-92D817079131}"/>
              </a:ext>
            </a:extLst>
          </p:cNvPr>
          <p:cNvSpPr txBox="1"/>
          <p:nvPr/>
        </p:nvSpPr>
        <p:spPr>
          <a:xfrm>
            <a:off x="-37350" y="6596263"/>
            <a:ext cx="2228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World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29F9AA6-7371-44F7-BFB6-E1FC8B38186C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/>
            <a:r>
              <a:rPr kumimoji="1"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:: </a:t>
            </a:r>
            <a:r>
              <a:rPr kumimoji="1" lang="en-US" altLang="ja-JP" sz="2800" dirty="0">
                <a:latin typeface="Arial Nova Light" panose="020B0304020202020204" pitchFamily="34" charset="0"/>
              </a:rPr>
              <a:t>Automated behavior analysis during conversation</a:t>
            </a:r>
            <a:endParaRPr kumimoji="1" lang="ja-JP" altLang="en-US" sz="2800" dirty="0">
              <a:latin typeface="Arial Nova Light" panose="020B03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25D1A80-900A-4908-B913-CF7D1D2532C9}"/>
              </a:ext>
            </a:extLst>
          </p:cNvPr>
          <p:cNvSpPr txBox="1"/>
          <p:nvPr/>
        </p:nvSpPr>
        <p:spPr>
          <a:xfrm>
            <a:off x="308609" y="915760"/>
            <a:ext cx="11627751" cy="1143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altLang="ja-JP" sz="2200" dirty="0">
                <a:latin typeface="Arial Nova Light" panose="020B0304020202020204" pitchFamily="34" charset="0"/>
              </a:rPr>
              <a:t>We developed a software application program </a:t>
            </a:r>
            <a:r>
              <a:rPr lang="en-US" altLang="ja-JP" sz="2200" baseline="30000" dirty="0">
                <a:latin typeface="Arial Nova Light" panose="020B0304020202020204" pitchFamily="34" charset="0"/>
              </a:rPr>
              <a:t>[5]</a:t>
            </a:r>
            <a:r>
              <a:rPr lang="en-US" altLang="ja-JP" sz="2200" dirty="0">
                <a:latin typeface="Arial Nova Light" panose="020B0304020202020204" pitchFamily="34" charset="0"/>
              </a:rPr>
              <a:t> to automatically analyze behaviors of the participants including utterances, facial expressions (happy or neutral), head nodding, and head pose using a single omnidirectional camera.</a:t>
            </a:r>
            <a:endParaRPr lang="ja-JP" altLang="en-US" sz="2200" dirty="0">
              <a:latin typeface="Arial Nova Light" panose="020B0304020202020204" pitchFamily="34" charset="0"/>
            </a:endParaRPr>
          </a:p>
        </p:txBody>
      </p:sp>
      <p:pic>
        <p:nvPicPr>
          <p:cNvPr id="4" name="Picture 3" descr="A picture containing text, indoor, silver&#10;&#10;Description automatically generated">
            <a:extLst>
              <a:ext uri="{FF2B5EF4-FFF2-40B4-BE49-F238E27FC236}">
                <a16:creationId xmlns:a16="http://schemas.microsoft.com/office/drawing/2014/main" xmlns="" id="{413018E4-47F9-4DF6-BC25-6A4BACD83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699" y="2450861"/>
            <a:ext cx="6082482" cy="3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52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F6E69E1-AA60-4696-AC0E-F13E1B5AD8B4}"/>
              </a:ext>
            </a:extLst>
          </p:cNvPr>
          <p:cNvSpPr/>
          <p:nvPr/>
        </p:nvSpPr>
        <p:spPr>
          <a:xfrm>
            <a:off x="0" y="0"/>
            <a:ext cx="12192000" cy="685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8E8495-3980-42C1-B79F-7B0992825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4925" y="5989062"/>
            <a:ext cx="946011" cy="750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BA08AB3-E655-4F79-8A3B-F4B2DE2F78C9}"/>
              </a:ext>
            </a:extLst>
          </p:cNvPr>
          <p:cNvSpPr/>
          <p:nvPr/>
        </p:nvSpPr>
        <p:spPr>
          <a:xfrm>
            <a:off x="0" y="6585779"/>
            <a:ext cx="11114925" cy="45719"/>
          </a:xfrm>
          <a:prstGeom prst="rect">
            <a:avLst/>
          </a:prstGeom>
          <a:solidFill>
            <a:srgbClr val="558ED5"/>
          </a:solidFill>
          <a:ln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4026F1-0580-4C6F-8C37-92D817079131}"/>
              </a:ext>
            </a:extLst>
          </p:cNvPr>
          <p:cNvSpPr txBox="1"/>
          <p:nvPr/>
        </p:nvSpPr>
        <p:spPr>
          <a:xfrm>
            <a:off x="-37350" y="6596263"/>
            <a:ext cx="2228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World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29F9AA6-7371-44F7-BFB6-E1FC8B38186C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/>
            <a:r>
              <a:rPr kumimoji="1"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:: </a:t>
            </a:r>
            <a:r>
              <a:rPr kumimoji="1" lang="en-US" altLang="ja-JP" sz="2800" dirty="0">
                <a:latin typeface="Arial Nova Light" panose="020B0304020202020204" pitchFamily="34" charset="0"/>
              </a:rPr>
              <a:t>3D motion analysis using a single camera</a:t>
            </a:r>
            <a:endParaRPr kumimoji="1" lang="ja-JP" altLang="en-US" sz="2800" dirty="0">
              <a:latin typeface="Arial Nova Light" panose="020B03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25D1A80-900A-4908-B913-CF7D1D2532C9}"/>
              </a:ext>
            </a:extLst>
          </p:cNvPr>
          <p:cNvSpPr txBox="1"/>
          <p:nvPr/>
        </p:nvSpPr>
        <p:spPr>
          <a:xfrm>
            <a:off x="308609" y="915760"/>
            <a:ext cx="11627751" cy="1143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altLang="ja-JP" sz="2200" dirty="0">
                <a:latin typeface="Arial Nova Light" panose="020B0304020202020204" pitchFamily="34" charset="0"/>
              </a:rPr>
              <a:t>We visualized 3D human skeletons based on 3D human body pose estimation from a single vision camera. The results demonstrated that the vision camera has an advantage over the Microsoft Kinect for estimating semi-occluded joint positions </a:t>
            </a:r>
            <a:r>
              <a:rPr lang="en-US" altLang="ja-JP" sz="2200" baseline="30000" dirty="0">
                <a:latin typeface="Arial Nova Light" panose="020B0304020202020204" pitchFamily="34" charset="0"/>
              </a:rPr>
              <a:t>[6]</a:t>
            </a:r>
            <a:r>
              <a:rPr lang="en-US" altLang="ja-JP" sz="2200" dirty="0">
                <a:latin typeface="Arial Nova Light" panose="020B0304020202020204" pitchFamily="34" charset="0"/>
              </a:rPr>
              <a:t>.</a:t>
            </a:r>
            <a:endParaRPr lang="ja-JP" altLang="en-US" sz="2200" dirty="0">
              <a:latin typeface="Arial Nova Light" panose="020B0304020202020204" pitchFamily="34" charset="0"/>
            </a:endParaRPr>
          </a:p>
        </p:txBody>
      </p:sp>
      <p:pic>
        <p:nvPicPr>
          <p:cNvPr id="10" name="Picture 9" descr="A picture containing light, dark&#10;&#10;Description automatically generated">
            <a:extLst>
              <a:ext uri="{FF2B5EF4-FFF2-40B4-BE49-F238E27FC236}">
                <a16:creationId xmlns:a16="http://schemas.microsoft.com/office/drawing/2014/main" xmlns="" id="{D858C1F3-BD20-439D-8351-F4D4EB6266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510" y="2316196"/>
            <a:ext cx="3997041" cy="39970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961C6F3-AE30-4389-8151-0BC43DF75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943" y="2296988"/>
            <a:ext cx="2955028" cy="402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7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ll, indoor, dark&#10;&#10;Description automatically generated">
            <a:extLst>
              <a:ext uri="{FF2B5EF4-FFF2-40B4-BE49-F238E27FC236}">
                <a16:creationId xmlns:a16="http://schemas.microsoft.com/office/drawing/2014/main" xmlns="" id="{F0FE6592-D9B6-48F8-B087-135FD0FC43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0376" y="3105579"/>
            <a:ext cx="4324506" cy="30406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F6E69E1-AA60-4696-AC0E-F13E1B5AD8B4}"/>
              </a:ext>
            </a:extLst>
          </p:cNvPr>
          <p:cNvSpPr/>
          <p:nvPr/>
        </p:nvSpPr>
        <p:spPr>
          <a:xfrm>
            <a:off x="0" y="0"/>
            <a:ext cx="12192000" cy="685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BA08AB3-E655-4F79-8A3B-F4B2DE2F78C9}"/>
              </a:ext>
            </a:extLst>
          </p:cNvPr>
          <p:cNvSpPr/>
          <p:nvPr/>
        </p:nvSpPr>
        <p:spPr>
          <a:xfrm>
            <a:off x="0" y="6585779"/>
            <a:ext cx="12192000" cy="45719"/>
          </a:xfrm>
          <a:prstGeom prst="rect">
            <a:avLst/>
          </a:prstGeom>
          <a:solidFill>
            <a:srgbClr val="558ED5"/>
          </a:solidFill>
          <a:ln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4026F1-0580-4C6F-8C37-92D817079131}"/>
              </a:ext>
            </a:extLst>
          </p:cNvPr>
          <p:cNvSpPr txBox="1"/>
          <p:nvPr/>
        </p:nvSpPr>
        <p:spPr>
          <a:xfrm>
            <a:off x="-37350" y="6596263"/>
            <a:ext cx="2228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World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29F9AA6-7371-44F7-BFB6-E1FC8B38186C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algn="ctr"/>
            <a:r>
              <a:rPr kumimoji="1" lang="en-US" altLang="ja-JP" sz="2800" b="1" dirty="0">
                <a:latin typeface="Arial Nova Light" panose="020B0304020202020204" pitchFamily="34" charset="0"/>
              </a:rPr>
              <a:t>Concluding Remarks</a:t>
            </a:r>
            <a:endParaRPr kumimoji="1" lang="ja-JP" altLang="en-US" sz="2800" b="1" dirty="0">
              <a:latin typeface="Arial Nova Light" panose="020B03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25D1A80-900A-4908-B913-CF7D1D2532C9}"/>
              </a:ext>
            </a:extLst>
          </p:cNvPr>
          <p:cNvSpPr txBox="1"/>
          <p:nvPr/>
        </p:nvSpPr>
        <p:spPr>
          <a:xfrm>
            <a:off x="256019" y="1009632"/>
            <a:ext cx="11349991" cy="1656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altLang="ja-JP" sz="2200" dirty="0">
                <a:latin typeface="Arial Nova Light" panose="020B0304020202020204" pitchFamily="34" charset="0"/>
              </a:rPr>
              <a:t>3D spherical display has the potential to visualize a variety of 3D contents, such as volumetric data, motion capture data, virtual fish-tank, and 3D digital globe. The multi-view feature allows users to observe the same object from various angles at the same time.</a:t>
            </a:r>
          </a:p>
          <a:p>
            <a:pPr algn="just">
              <a:lnSpc>
                <a:spcPts val="2800"/>
              </a:lnSpc>
              <a:spcBef>
                <a:spcPts val="1200"/>
              </a:spcBef>
            </a:pPr>
            <a:r>
              <a:rPr lang="en-US" altLang="ja-JP" sz="2200" dirty="0">
                <a:latin typeface="Arial Nova Light" panose="020B0304020202020204" pitchFamily="34" charset="0"/>
              </a:rPr>
              <a:t>In the future, we will enhance its feature to enable a virtual surgical .</a:t>
            </a:r>
            <a:endParaRPr lang="ja-JP" altLang="en-US" sz="2200" dirty="0">
              <a:latin typeface="Arial Nova Light" panose="020B0304020202020204" pitchFamily="34" charset="0"/>
            </a:endParaRPr>
          </a:p>
        </p:txBody>
      </p:sp>
      <p:pic>
        <p:nvPicPr>
          <p:cNvPr id="3" name="Picture 2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xmlns="" id="{03B0C303-3822-486E-897A-648491FF2B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19" y="3125469"/>
            <a:ext cx="3977653" cy="30230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97B4A27-D043-471B-82FA-21DF82AB1F9F}"/>
              </a:ext>
            </a:extLst>
          </p:cNvPr>
          <p:cNvSpPr txBox="1"/>
          <p:nvPr/>
        </p:nvSpPr>
        <p:spPr>
          <a:xfrm>
            <a:off x="256019" y="3105579"/>
            <a:ext cx="1901964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800" dirty="0">
                <a:solidFill>
                  <a:srgbClr val="FFFF00"/>
                </a:solidFill>
                <a:latin typeface="Arial Nova Light" panose="020B0304020202020204" pitchFamily="34" charset="0"/>
              </a:rPr>
              <a:t>3D digital globe 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FE3F86B-3679-4071-8F5B-D05E4D24A142}"/>
              </a:ext>
            </a:extLst>
          </p:cNvPr>
          <p:cNvSpPr txBox="1"/>
          <p:nvPr/>
        </p:nvSpPr>
        <p:spPr>
          <a:xfrm>
            <a:off x="7580376" y="3125469"/>
            <a:ext cx="1929384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800" dirty="0">
                <a:solidFill>
                  <a:srgbClr val="FFFF00"/>
                </a:solidFill>
                <a:latin typeface="Arial Nova Light" panose="020B0304020202020204" pitchFamily="34" charset="0"/>
              </a:rPr>
              <a:t>Volumetric data</a:t>
            </a:r>
            <a:endParaRPr lang="ja-JP" altLang="en-US" dirty="0">
              <a:solidFill>
                <a:srgbClr val="FFFF00"/>
              </a:solidFill>
            </a:endParaRPr>
          </a:p>
        </p:txBody>
      </p:sp>
      <p:pic>
        <p:nvPicPr>
          <p:cNvPr id="10" name="図 16" descr="屋内, カラフル, 塗装, 座る が含まれている画像&#10;&#10;自動的に生成された説明">
            <a:extLst>
              <a:ext uri="{FF2B5EF4-FFF2-40B4-BE49-F238E27FC236}">
                <a16:creationId xmlns:a16="http://schemas.microsoft.com/office/drawing/2014/main" xmlns="" id="{015631E8-A5C0-4757-9D02-C41D38B0A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3" r="4883"/>
          <a:stretch/>
        </p:blipFill>
        <p:spPr>
          <a:xfrm>
            <a:off x="4378166" y="3105579"/>
            <a:ext cx="3065050" cy="30650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5EE8A98-AA39-457E-B808-6E0347847E89}"/>
              </a:ext>
            </a:extLst>
          </p:cNvPr>
          <p:cNvSpPr txBox="1"/>
          <p:nvPr/>
        </p:nvSpPr>
        <p:spPr>
          <a:xfrm>
            <a:off x="4378166" y="3105579"/>
            <a:ext cx="1901964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800" dirty="0">
                <a:solidFill>
                  <a:srgbClr val="FFFF00"/>
                </a:solidFill>
                <a:latin typeface="Arial Nova Light" panose="020B0304020202020204" pitchFamily="34" charset="0"/>
              </a:rPr>
              <a:t>Virtual fish-tank</a:t>
            </a:r>
            <a:endParaRPr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54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367D86-D0E1-4D69-9768-F172C9490425}"/>
              </a:ext>
            </a:extLst>
          </p:cNvPr>
          <p:cNvSpPr txBox="1"/>
          <p:nvPr/>
        </p:nvSpPr>
        <p:spPr>
          <a:xfrm>
            <a:off x="167259" y="913471"/>
            <a:ext cx="11857482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indent="-225425">
              <a:spcBef>
                <a:spcPts val="600"/>
              </a:spcBef>
              <a:buFont typeface="+mj-lt"/>
              <a:buAutoNum type="arabicPeriod"/>
            </a:pPr>
            <a:r>
              <a:rPr lang="en-US" altLang="ja-JP" sz="1600" dirty="0">
                <a:latin typeface="Arial Nova Light" panose="020B0304020202020204" pitchFamily="34" charset="0"/>
                <a:cs typeface="Arial" panose="020B0604020202020204" pitchFamily="34" charset="0"/>
              </a:rPr>
              <a:t>Human Communication Technology laboratory, </a:t>
            </a:r>
            <a:r>
              <a:rPr lang="ja-JP" altLang="en-US" sz="1600" dirty="0">
                <a:latin typeface="Arial Nova Light" panose="020B0304020202020204" pitchFamily="34" charset="0"/>
                <a:cs typeface="Arial" panose="020B0604020202020204" pitchFamily="34" charset="0"/>
              </a:rPr>
              <a:t>https://hct.ece.ubc.ca/</a:t>
            </a:r>
            <a:endParaRPr lang="en-US" altLang="ja-JP" sz="1600" dirty="0"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 marL="225425" indent="-225425">
              <a:spcBef>
                <a:spcPts val="600"/>
              </a:spcBef>
              <a:buFont typeface="+mj-lt"/>
              <a:buAutoNum type="arabicPeriod"/>
            </a:pPr>
            <a:r>
              <a:rPr lang="en-US" altLang="ja-JP" sz="1600" dirty="0">
                <a:latin typeface="Arial Nova Light" panose="020B0304020202020204" pitchFamily="34" charset="0"/>
                <a:cs typeface="Arial" panose="020B0604020202020204" pitchFamily="34" charset="0"/>
              </a:rPr>
              <a:t>G. Hagemann, Q. Zhou, I. </a:t>
            </a:r>
            <a:r>
              <a:rPr lang="en-US" altLang="ja-JP" sz="1600" dirty="0" err="1">
                <a:latin typeface="Arial Nova Light" panose="020B0304020202020204" pitchFamily="34" charset="0"/>
                <a:cs typeface="Arial" panose="020B0604020202020204" pitchFamily="34" charset="0"/>
              </a:rPr>
              <a:t>Stavness</a:t>
            </a:r>
            <a:r>
              <a:rPr lang="en-US" altLang="ja-JP" sz="1600" dirty="0">
                <a:latin typeface="Arial Nova Light" panose="020B0304020202020204" pitchFamily="34" charset="0"/>
                <a:cs typeface="Arial" panose="020B0604020202020204" pitchFamily="34" charset="0"/>
              </a:rPr>
              <a:t>, O. D. A. Prima, and S. S. Fels, “Here’s looking at you: A Spherical FTVR Display for Realistic Eye-Contact,” ISS 2018 - Proceedings of the 2018 ACM International Conference on Interactive Surfaces and Spaces, 357–362. 2018. https://doi.org/10.1145/3279778.3281456</a:t>
            </a:r>
          </a:p>
          <a:p>
            <a:pPr marL="225425" indent="-225425">
              <a:spcBef>
                <a:spcPts val="600"/>
              </a:spcBef>
              <a:buFont typeface="+mj-lt"/>
              <a:buAutoNum type="arabicPeriod"/>
            </a:pPr>
            <a:r>
              <a:rPr lang="en-US" altLang="ja-JP" sz="1600" dirty="0">
                <a:latin typeface="Arial Nova Light" panose="020B0304020202020204" pitchFamily="34" charset="0"/>
                <a:cs typeface="Arial" panose="020B0604020202020204" pitchFamily="34" charset="0"/>
              </a:rPr>
              <a:t>R. Takahashi, K. </a:t>
            </a:r>
            <a:r>
              <a:rPr lang="en-US" altLang="ja-JP" sz="1600" dirty="0" err="1">
                <a:latin typeface="Arial Nova Light" panose="020B0304020202020204" pitchFamily="34" charset="0"/>
                <a:cs typeface="Arial" panose="020B0604020202020204" pitchFamily="34" charset="0"/>
              </a:rPr>
              <a:t>Hotta</a:t>
            </a:r>
            <a:r>
              <a:rPr lang="en-US" altLang="ja-JP" sz="1600" dirty="0">
                <a:latin typeface="Arial Nova Light" panose="020B0304020202020204" pitchFamily="34" charset="0"/>
                <a:cs typeface="Arial" panose="020B0604020202020204" pitchFamily="34" charset="0"/>
              </a:rPr>
              <a:t>, O. D. A. Prima, and H. Ito, “A Perspective-Corrected Stylus Pen for 3D Interaction,” The 13th International Conference on Advances in Computer-Human Interactions (ACHI2020), Special Track on Human Computer Interaction and Behavior Analysis Using Vision Cameras, Valencia, Spain, 2020.</a:t>
            </a:r>
          </a:p>
          <a:p>
            <a:pPr marL="225425" indent="-225425">
              <a:spcBef>
                <a:spcPts val="600"/>
              </a:spcBef>
              <a:buFont typeface="+mj-lt"/>
              <a:buAutoNum type="arabicPeriod"/>
            </a:pPr>
            <a:r>
              <a:rPr lang="en-US" altLang="ja-JP" sz="1600" dirty="0">
                <a:latin typeface="Arial Nova Light" panose="020B0304020202020204" pitchFamily="34" charset="0"/>
                <a:cs typeface="Arial" panose="020B0604020202020204" pitchFamily="34" charset="0"/>
              </a:rPr>
              <a:t>K. Kato, O.D.A. Prima, H. Ito, “3D Eye Tracking for Visual Imagery Measurements,” In: </a:t>
            </a:r>
            <a:r>
              <a:rPr lang="en-US" altLang="ja-JP" sz="1600" dirty="0" err="1">
                <a:latin typeface="Arial Nova Light" panose="020B0304020202020204" pitchFamily="34" charset="0"/>
                <a:cs typeface="Arial" panose="020B0604020202020204" pitchFamily="34" charset="0"/>
              </a:rPr>
              <a:t>Stephanidis</a:t>
            </a:r>
            <a:r>
              <a:rPr lang="en-US" altLang="ja-JP" sz="1600" dirty="0">
                <a:latin typeface="Arial Nova Light" panose="020B0304020202020204" pitchFamily="34" charset="0"/>
                <a:cs typeface="Arial" panose="020B0604020202020204" pitchFamily="34" charset="0"/>
              </a:rPr>
              <a:t> C. (eds) HCI International 2019 - Posters. HCII 2019. Communications in Computer and Information Science, vol 1033. Springer, Cham., 2019. https://doi.org/10.1007/978-3-030-23528-4_32</a:t>
            </a:r>
          </a:p>
          <a:p>
            <a:pPr marL="225425" indent="-225425">
              <a:spcBef>
                <a:spcPts val="600"/>
              </a:spcBef>
              <a:buFont typeface="+mj-lt"/>
              <a:buAutoNum type="arabicPeriod"/>
            </a:pPr>
            <a:r>
              <a:rPr lang="en-US" altLang="ja-JP" sz="1600" dirty="0">
                <a:latin typeface="Arial Nova Light" panose="020B0304020202020204" pitchFamily="34" charset="0"/>
                <a:cs typeface="Arial" panose="020B0604020202020204" pitchFamily="34" charset="0"/>
              </a:rPr>
              <a:t>Y. </a:t>
            </a:r>
            <a:r>
              <a:rPr lang="en-US" altLang="ja-JP" sz="1600" dirty="0" err="1">
                <a:latin typeface="Arial Nova Light" panose="020B0304020202020204" pitchFamily="34" charset="0"/>
                <a:cs typeface="Arial" panose="020B0604020202020204" pitchFamily="34" charset="0"/>
              </a:rPr>
              <a:t>Jaana</a:t>
            </a:r>
            <a:r>
              <a:rPr lang="en-US" altLang="ja-JP" sz="1600" dirty="0">
                <a:latin typeface="Arial Nova Light" panose="020B0304020202020204" pitchFamily="34" charset="0"/>
                <a:cs typeface="Arial" panose="020B0604020202020204" pitchFamily="34" charset="0"/>
              </a:rPr>
              <a:t>, O.D.A. Prima, T. </a:t>
            </a:r>
            <a:r>
              <a:rPr lang="en-US" altLang="ja-JP" sz="1600" dirty="0" err="1">
                <a:latin typeface="Arial Nova Light" panose="020B0304020202020204" pitchFamily="34" charset="0"/>
                <a:cs typeface="Arial" panose="020B0604020202020204" pitchFamily="34" charset="0"/>
              </a:rPr>
              <a:t>Imabuchi</a:t>
            </a:r>
            <a:r>
              <a:rPr lang="en-US" altLang="ja-JP" sz="1600" dirty="0">
                <a:latin typeface="Arial Nova Light" panose="020B0304020202020204" pitchFamily="34" charset="0"/>
                <a:cs typeface="Arial" panose="020B0604020202020204" pitchFamily="34" charset="0"/>
              </a:rPr>
              <a:t>, H. Ito, and K. Hosogoe, “The development of automated behavior analysis </a:t>
            </a:r>
            <a:r>
              <a:rPr lang="en-US" altLang="ja-JP" sz="1600" dirty="0" err="1">
                <a:latin typeface="Arial Nova Light" panose="020B0304020202020204" pitchFamily="34" charset="0"/>
                <a:cs typeface="Arial" panose="020B0604020202020204" pitchFamily="34" charset="0"/>
              </a:rPr>
              <a:t>Software,”Proc</a:t>
            </a:r>
            <a:r>
              <a:rPr lang="en-US" altLang="ja-JP" sz="1600" dirty="0">
                <a:latin typeface="Arial Nova Light" panose="020B0304020202020204" pitchFamily="34" charset="0"/>
                <a:cs typeface="Arial" panose="020B0604020202020204" pitchFamily="34" charset="0"/>
              </a:rPr>
              <a:t>.  SPIE  9443,  Sixth  International  Conference  on  Graphic and Image Processing (ICGIP), 2014.</a:t>
            </a:r>
          </a:p>
          <a:p>
            <a:pPr marL="225425" indent="-225425">
              <a:spcBef>
                <a:spcPts val="600"/>
              </a:spcBef>
              <a:buFont typeface="+mj-lt"/>
              <a:buAutoNum type="arabicPeriod"/>
            </a:pPr>
            <a:r>
              <a:rPr lang="en-US" altLang="ja-JP" sz="1600" dirty="0">
                <a:latin typeface="Arial Nova Light" panose="020B0304020202020204" pitchFamily="34" charset="0"/>
                <a:cs typeface="Arial" panose="020B0604020202020204" pitchFamily="34" charset="0"/>
              </a:rPr>
              <a:t>O. D. A. Prima et al., “Evaluation of Joint Range of Motion Measured by Vision Cameras,” International Journal on Advances in Life Sciences, </a:t>
            </a:r>
            <a:r>
              <a:rPr lang="en-US" altLang="ja-JP" sz="1600" dirty="0" err="1">
                <a:latin typeface="Arial Nova Light" panose="020B0304020202020204" pitchFamily="34" charset="0"/>
                <a:cs typeface="Arial" panose="020B0604020202020204" pitchFamily="34" charset="0"/>
              </a:rPr>
              <a:t>issn</a:t>
            </a:r>
            <a:r>
              <a:rPr lang="en-US" altLang="ja-JP" sz="1600" dirty="0">
                <a:latin typeface="Arial Nova Light" panose="020B0304020202020204" pitchFamily="34" charset="0"/>
                <a:cs typeface="Arial" panose="020B0604020202020204" pitchFamily="34" charset="0"/>
              </a:rPr>
              <a:t> 1942-2660, 11, 3&amp;4, 128-137, 2019.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C094813-73D6-4DFD-BD8E-98B3E9C9296E}"/>
              </a:ext>
            </a:extLst>
          </p:cNvPr>
          <p:cNvSpPr/>
          <p:nvPr/>
        </p:nvSpPr>
        <p:spPr>
          <a:xfrm>
            <a:off x="0" y="0"/>
            <a:ext cx="12192000" cy="685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B2CD83-A223-4E99-9ECE-695D17AA63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4925" y="5989062"/>
            <a:ext cx="946011" cy="750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FA2D7A-B0D8-4546-AB86-DA90041F133D}"/>
              </a:ext>
            </a:extLst>
          </p:cNvPr>
          <p:cNvSpPr/>
          <p:nvPr/>
        </p:nvSpPr>
        <p:spPr>
          <a:xfrm>
            <a:off x="0" y="6585779"/>
            <a:ext cx="11114925" cy="45719"/>
          </a:xfrm>
          <a:prstGeom prst="rect">
            <a:avLst/>
          </a:prstGeom>
          <a:solidFill>
            <a:srgbClr val="558ED5"/>
          </a:solidFill>
          <a:ln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B6ACA7-FB91-474A-BCD1-4FAE2D4EF42B}"/>
              </a:ext>
            </a:extLst>
          </p:cNvPr>
          <p:cNvSpPr txBox="1"/>
          <p:nvPr/>
        </p:nvSpPr>
        <p:spPr>
          <a:xfrm>
            <a:off x="-37350" y="6596263"/>
            <a:ext cx="2228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World 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AECBB66-E61F-44A9-B27F-78DE9380798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/>
            <a:r>
              <a:rPr kumimoji="1"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kumimoji="1" lang="ja-JP" altLang="en-US" sz="2800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615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2635</TotalTime>
  <Words>793</Words>
  <Application>Microsoft Office PowerPoint</Application>
  <PresentationFormat>Custom</PresentationFormat>
  <Paragraphs>51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3D Data Visualization Using a Spherical Display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Sterritt, Roy</dc:creator>
  <cp:lastModifiedBy>owner</cp:lastModifiedBy>
  <cp:revision>94</cp:revision>
  <dcterms:created xsi:type="dcterms:W3CDTF">2020-09-23T02:10:51Z</dcterms:created>
  <dcterms:modified xsi:type="dcterms:W3CDTF">2020-11-22T07:40:31Z</dcterms:modified>
</cp:coreProperties>
</file>